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7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  <p:sldMasterId id="2147483840" r:id="rId3"/>
    <p:sldMasterId id="2147483858" r:id="rId4"/>
    <p:sldMasterId id="2147483876" r:id="rId5"/>
    <p:sldMasterId id="2147483888" r:id="rId6"/>
    <p:sldMasterId id="2147483906" r:id="rId7"/>
    <p:sldMasterId id="2147483935" r:id="rId8"/>
  </p:sldMasterIdLst>
  <p:notesMasterIdLst>
    <p:notesMasterId r:id="rId39"/>
  </p:notesMasterIdLst>
  <p:sldIdLst>
    <p:sldId id="256" r:id="rId9"/>
    <p:sldId id="257" r:id="rId10"/>
    <p:sldId id="258" r:id="rId11"/>
    <p:sldId id="260" r:id="rId12"/>
    <p:sldId id="261" r:id="rId13"/>
    <p:sldId id="262" r:id="rId14"/>
    <p:sldId id="263" r:id="rId15"/>
    <p:sldId id="265" r:id="rId16"/>
    <p:sldId id="266" r:id="rId17"/>
    <p:sldId id="267" r:id="rId18"/>
    <p:sldId id="268" r:id="rId19"/>
    <p:sldId id="276" r:id="rId20"/>
    <p:sldId id="277" r:id="rId21"/>
    <p:sldId id="273" r:id="rId22"/>
    <p:sldId id="274" r:id="rId23"/>
    <p:sldId id="272" r:id="rId24"/>
    <p:sldId id="275" r:id="rId25"/>
    <p:sldId id="283" r:id="rId26"/>
    <p:sldId id="278" r:id="rId27"/>
    <p:sldId id="279" r:id="rId28"/>
    <p:sldId id="280" r:id="rId29"/>
    <p:sldId id="281" r:id="rId30"/>
    <p:sldId id="282" r:id="rId31"/>
    <p:sldId id="286" r:id="rId32"/>
    <p:sldId id="287" r:id="rId33"/>
    <p:sldId id="289" r:id="rId34"/>
    <p:sldId id="288" r:id="rId35"/>
    <p:sldId id="290" r:id="rId36"/>
    <p:sldId id="291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946" y="1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CA78D-BBE6-49FF-A27F-A22085565985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2B46B-F866-4906-8669-2D9D31F47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7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11905-611B-40C2-9560-62CCC044E00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591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9357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09727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250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96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444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24286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8804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9177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78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62880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9571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58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391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83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8417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7931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7673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891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57053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0287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2688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5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62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22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95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19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25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99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869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87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97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31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160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579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2336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250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085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735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94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597976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02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77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4676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846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93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80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719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214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892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68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125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845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373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733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828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67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5085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189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1275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9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1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25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698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263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385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9977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483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0613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371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8667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943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91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64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407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848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131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302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4910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778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25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831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8936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8583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0016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516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2092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8002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9160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873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1784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301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6200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30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1175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393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031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613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40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3191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08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147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3119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2792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65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32991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58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605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988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8663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5159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31657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3981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754171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715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11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19" Type="http://schemas.openxmlformats.org/officeDocument/2006/relationships/image" Target="../media/image5.jpeg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177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38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98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56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2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1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6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9ABBC50-AA1A-442F-A9C5-6E224AFA7F61}" type="datetimeFigureOut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AAF3F20-BFDC-4B27-B997-0D11E652EC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987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01800"/>
            <a:ext cx="8763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29585" y="5359400"/>
            <a:ext cx="15624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u="sng" dirty="0" smtClean="0"/>
              <a:t>1</a:t>
            </a:r>
            <a:r>
              <a:rPr lang="en-US" sz="3200" b="1" u="sng" baseline="30000" dirty="0" smtClean="0"/>
              <a:t>st</a:t>
            </a:r>
            <a:r>
              <a:rPr lang="en-US" sz="3200" b="1" u="sng" dirty="0" smtClean="0"/>
              <a:t> Level</a:t>
            </a:r>
          </a:p>
          <a:p>
            <a:pPr algn="ctr"/>
            <a:r>
              <a:rPr lang="en-US" sz="3200" b="1" u="sng" dirty="0" smtClean="0"/>
              <a:t>DFD</a:t>
            </a: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360013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610"/>
            <a:ext cx="12192000" cy="68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3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20200" y="5930900"/>
            <a:ext cx="2851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/>
              <a:t>Class Diagram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298198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3400" y="5930900"/>
            <a:ext cx="3608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/>
              <a:t>Use Case Diagram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3289140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/>
          <p:cNvSpPr/>
          <p:nvPr/>
        </p:nvSpPr>
        <p:spPr>
          <a:xfrm>
            <a:off x="2392680" y="885825"/>
            <a:ext cx="445773" cy="519546"/>
          </a:xfrm>
          <a:prstGeom prst="flowChartConnector">
            <a:avLst/>
          </a:prstGeom>
          <a:solidFill>
            <a:schemeClr val="accent2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endParaRPr lang="en-US" sz="1150" b="1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38454" y="1147583"/>
            <a:ext cx="1085849" cy="3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Alternate Process 7"/>
          <p:cNvSpPr/>
          <p:nvPr/>
        </p:nvSpPr>
        <p:spPr>
          <a:xfrm>
            <a:off x="3925935" y="914400"/>
            <a:ext cx="627017" cy="51876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r>
              <a:rPr lang="en-US" sz="1150" b="1" dirty="0"/>
              <a:t>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50030" y="1061101"/>
            <a:ext cx="514350" cy="211588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r>
              <a:rPr lang="en-US" sz="1150" b="1" dirty="0"/>
              <a:t>Login</a:t>
            </a:r>
          </a:p>
        </p:txBody>
      </p:sp>
      <p:cxnSp>
        <p:nvCxnSpPr>
          <p:cNvPr id="12" name="Straight Arrow Connector 11"/>
          <p:cNvCxnSpPr>
            <a:stCxn id="8" idx="3"/>
            <a:endCxn id="17" idx="1"/>
          </p:cNvCxnSpPr>
          <p:nvPr/>
        </p:nvCxnSpPr>
        <p:spPr>
          <a:xfrm>
            <a:off x="4552952" y="1173785"/>
            <a:ext cx="168020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Alternate Process 16"/>
          <p:cNvSpPr/>
          <p:nvPr/>
        </p:nvSpPr>
        <p:spPr>
          <a:xfrm>
            <a:off x="6233160" y="914400"/>
            <a:ext cx="1165860" cy="51876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r>
              <a:rPr lang="en-US" sz="1150" b="1" dirty="0"/>
              <a:t>lo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47460" y="1061101"/>
            <a:ext cx="1165860" cy="211588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r>
              <a:rPr lang="en-US" sz="1150" b="1" dirty="0"/>
              <a:t>Authentication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827520" y="1433169"/>
            <a:ext cx="0" cy="685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6301740" y="2114550"/>
            <a:ext cx="1131570" cy="400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endParaRPr lang="en-US" sz="115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061710" y="2219793"/>
            <a:ext cx="1371600" cy="211588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r>
              <a:rPr lang="en-US" sz="1150" b="1" dirty="0"/>
              <a:t>         Login Successful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381500" y="2314575"/>
            <a:ext cx="1920240" cy="6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Alternate Process 29"/>
          <p:cNvSpPr/>
          <p:nvPr/>
        </p:nvSpPr>
        <p:spPr>
          <a:xfrm>
            <a:off x="3667126" y="2055191"/>
            <a:ext cx="714375" cy="51876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r>
              <a:rPr lang="en-US" sz="1150" b="1" dirty="0"/>
              <a:t>lo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36919" y="2118022"/>
            <a:ext cx="742950" cy="388560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pPr algn="ctr"/>
            <a:r>
              <a:rPr lang="en-US" sz="1150" b="1" dirty="0" smtClean="0"/>
              <a:t>Home</a:t>
            </a:r>
            <a:endParaRPr lang="en-US" sz="1150" b="1" dirty="0"/>
          </a:p>
          <a:p>
            <a:pPr algn="ctr"/>
            <a:r>
              <a:rPr lang="en-US" sz="1150" b="1" dirty="0" smtClean="0"/>
              <a:t>page</a:t>
            </a:r>
            <a:endParaRPr lang="en-US" sz="1150" b="1" dirty="0"/>
          </a:p>
        </p:txBody>
      </p:sp>
      <p:sp>
        <p:nvSpPr>
          <p:cNvPr id="32" name="Flowchart: Decision 31"/>
          <p:cNvSpPr/>
          <p:nvPr/>
        </p:nvSpPr>
        <p:spPr>
          <a:xfrm>
            <a:off x="3782242" y="3514725"/>
            <a:ext cx="571500" cy="742950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endParaRPr lang="en-US" sz="1150" b="1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066360" y="2573959"/>
            <a:ext cx="1634" cy="940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3"/>
          </p:cNvCxnSpPr>
          <p:nvPr/>
        </p:nvCxnSpPr>
        <p:spPr>
          <a:xfrm>
            <a:off x="4353744" y="3886200"/>
            <a:ext cx="71274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122568" y="3885601"/>
            <a:ext cx="658859" cy="6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Alternate Process 41"/>
          <p:cNvSpPr/>
          <p:nvPr/>
        </p:nvSpPr>
        <p:spPr>
          <a:xfrm>
            <a:off x="2497185" y="3624606"/>
            <a:ext cx="627017" cy="51876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r>
              <a:rPr lang="en-US" sz="1150" b="1" dirty="0"/>
              <a:t>lo</a:t>
            </a:r>
          </a:p>
        </p:txBody>
      </p:sp>
      <p:sp>
        <p:nvSpPr>
          <p:cNvPr id="43" name="Flowchart: Alternate Process 42"/>
          <p:cNvSpPr/>
          <p:nvPr/>
        </p:nvSpPr>
        <p:spPr>
          <a:xfrm>
            <a:off x="5067302" y="3624606"/>
            <a:ext cx="627017" cy="51876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r>
              <a:rPr lang="en-US" sz="1150" b="1" dirty="0"/>
              <a:t>lo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3752852" y="5200650"/>
            <a:ext cx="627017" cy="51876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r>
              <a:rPr lang="en-US" sz="1150" b="1" dirty="0"/>
              <a:t>lo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066358" y="4257676"/>
            <a:ext cx="0" cy="9407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151802" y="3697635"/>
            <a:ext cx="498021" cy="388560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pPr algn="ctr"/>
            <a:r>
              <a:rPr lang="en-US" sz="1150" b="1" dirty="0" smtClean="0"/>
              <a:t>Book</a:t>
            </a:r>
          </a:p>
          <a:p>
            <a:pPr algn="ctr"/>
            <a:r>
              <a:rPr lang="en-US" sz="1150" b="1" dirty="0" smtClean="0"/>
              <a:t>ride</a:t>
            </a:r>
            <a:endParaRPr lang="en-US" sz="115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459629" y="3687726"/>
            <a:ext cx="712742" cy="388560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pPr algn="ctr"/>
            <a:r>
              <a:rPr lang="en-US" sz="1150" b="1" dirty="0" smtClean="0"/>
              <a:t>Types of</a:t>
            </a:r>
          </a:p>
          <a:p>
            <a:pPr algn="ctr"/>
            <a:r>
              <a:rPr lang="en-US" sz="1150" b="1" dirty="0" smtClean="0"/>
              <a:t>rides</a:t>
            </a:r>
            <a:endParaRPr lang="en-US" sz="115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724276" y="5311590"/>
            <a:ext cx="712742" cy="388560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pPr algn="ctr"/>
            <a:r>
              <a:rPr lang="en-US" sz="1150" b="1" dirty="0"/>
              <a:t>Contact </a:t>
            </a:r>
            <a:endParaRPr lang="en-US" sz="1150" b="1" dirty="0" smtClean="0"/>
          </a:p>
          <a:p>
            <a:pPr algn="ctr"/>
            <a:r>
              <a:rPr lang="en-US" sz="1150" b="1" dirty="0" smtClean="0"/>
              <a:t>Us</a:t>
            </a:r>
            <a:endParaRPr lang="en-US" sz="1150" b="1" dirty="0"/>
          </a:p>
        </p:txBody>
      </p:sp>
      <p:sp>
        <p:nvSpPr>
          <p:cNvPr id="58" name="Flowchart: Alternate Process 57"/>
          <p:cNvSpPr/>
          <p:nvPr/>
        </p:nvSpPr>
        <p:spPr>
          <a:xfrm>
            <a:off x="5067302" y="5200650"/>
            <a:ext cx="627017" cy="51876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r>
              <a:rPr lang="en-US" sz="1150" b="1" dirty="0"/>
              <a:t>lo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381625" y="4143375"/>
            <a:ext cx="0" cy="1057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54660" y="5286378"/>
            <a:ext cx="512717" cy="388560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r>
              <a:rPr lang="en-US" sz="1150" b="1" dirty="0"/>
              <a:t> Enter     Details</a:t>
            </a:r>
          </a:p>
        </p:txBody>
      </p:sp>
      <p:sp>
        <p:nvSpPr>
          <p:cNvPr id="62" name="Minus 61"/>
          <p:cNvSpPr/>
          <p:nvPr/>
        </p:nvSpPr>
        <p:spPr>
          <a:xfrm>
            <a:off x="8239125" y="3314700"/>
            <a:ext cx="2200275" cy="171450"/>
          </a:xfrm>
          <a:prstGeom prst="mathMin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endParaRPr lang="en-US" sz="1150" b="1" dirty="0"/>
          </a:p>
        </p:txBody>
      </p:sp>
      <p:sp>
        <p:nvSpPr>
          <p:cNvPr id="63" name="Minus 62"/>
          <p:cNvSpPr/>
          <p:nvPr/>
        </p:nvSpPr>
        <p:spPr>
          <a:xfrm>
            <a:off x="8239125" y="5829300"/>
            <a:ext cx="2200275" cy="171450"/>
          </a:xfrm>
          <a:prstGeom prst="mathMin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endParaRPr lang="en-US" sz="1150" b="1" dirty="0">
              <a:solidFill>
                <a:srgbClr val="FF0000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7970520" y="4535812"/>
            <a:ext cx="960120" cy="31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endParaRPr lang="en-US" sz="115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8021955" y="4581541"/>
            <a:ext cx="920115" cy="211588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r>
              <a:rPr lang="en-US" sz="1150" b="1" dirty="0" smtClean="0"/>
              <a:t>Ride accepted</a:t>
            </a:r>
            <a:endParaRPr lang="en-US" sz="1150" b="1" dirty="0"/>
          </a:p>
        </p:txBody>
      </p:sp>
      <p:sp>
        <p:nvSpPr>
          <p:cNvPr id="67" name="Rounded Rectangle 66"/>
          <p:cNvSpPr/>
          <p:nvPr/>
        </p:nvSpPr>
        <p:spPr>
          <a:xfrm>
            <a:off x="9273540" y="4535812"/>
            <a:ext cx="960120" cy="31050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endParaRPr lang="en-US" sz="115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9273540" y="4591082"/>
            <a:ext cx="992640" cy="211588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r>
              <a:rPr lang="en-US" sz="1150" b="1" dirty="0" smtClean="0"/>
              <a:t>Payment mode</a:t>
            </a:r>
            <a:endParaRPr lang="en-US" sz="1150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8438606" y="3429003"/>
            <a:ext cx="789214" cy="10994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9258300" y="3432822"/>
            <a:ext cx="609600" cy="1102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9324975" y="4846320"/>
            <a:ext cx="520065" cy="10401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450580" y="4857742"/>
            <a:ext cx="872625" cy="10287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665744" y="4557032"/>
            <a:ext cx="989509" cy="6721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4838700" y="6206490"/>
            <a:ext cx="1131570" cy="400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endParaRPr lang="en-US" sz="115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4964430" y="6205900"/>
            <a:ext cx="969917" cy="388560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r>
              <a:rPr lang="en-US" sz="1150" b="1" dirty="0"/>
              <a:t> Ride booking confirmation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5970270" y="6205900"/>
            <a:ext cx="857250" cy="309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0" idx="2"/>
          </p:cNvCxnSpPr>
          <p:nvPr/>
        </p:nvCxnSpPr>
        <p:spPr>
          <a:xfrm>
            <a:off x="5404485" y="6606540"/>
            <a:ext cx="0" cy="2514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Flowchart: Alternate Process 109"/>
          <p:cNvSpPr/>
          <p:nvPr/>
        </p:nvSpPr>
        <p:spPr>
          <a:xfrm>
            <a:off x="6278880" y="3977640"/>
            <a:ext cx="1342208" cy="55081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endParaRPr lang="en-US" sz="1150" b="1" dirty="0"/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7621088" y="3406141"/>
            <a:ext cx="898072" cy="6061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309360" y="4040901"/>
            <a:ext cx="1311728" cy="388560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pPr algn="ctr"/>
            <a:r>
              <a:rPr lang="en-US" sz="1150" b="1" dirty="0" smtClean="0"/>
              <a:t>Route, location,</a:t>
            </a:r>
          </a:p>
          <a:p>
            <a:pPr algn="ctr"/>
            <a:r>
              <a:rPr lang="en-US" sz="1150" b="1" dirty="0" smtClean="0"/>
              <a:t>passenger, ride type</a:t>
            </a:r>
            <a:endParaRPr lang="en-US" sz="1150" b="1" dirty="0"/>
          </a:p>
        </p:txBody>
      </p:sp>
      <p:sp>
        <p:nvSpPr>
          <p:cNvPr id="115" name="Flowchart: Alternate Process 114"/>
          <p:cNvSpPr/>
          <p:nvPr/>
        </p:nvSpPr>
        <p:spPr>
          <a:xfrm>
            <a:off x="6278880" y="5699151"/>
            <a:ext cx="1165860" cy="518769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1" rIns="34281" bIns="17141" spcCol="0" rtlCol="0" anchor="ctr"/>
          <a:lstStyle/>
          <a:p>
            <a:pPr algn="ctr"/>
            <a:endParaRPr lang="en-US" sz="1150" b="1" dirty="0"/>
          </a:p>
        </p:txBody>
      </p:sp>
      <p:cxnSp>
        <p:nvCxnSpPr>
          <p:cNvPr id="116" name="Straight Arrow Connector 115"/>
          <p:cNvCxnSpPr>
            <a:stCxn id="63" idx="2"/>
            <a:endCxn id="115" idx="3"/>
          </p:cNvCxnSpPr>
          <p:nvPr/>
        </p:nvCxnSpPr>
        <p:spPr>
          <a:xfrm flipH="1">
            <a:off x="7444740" y="5915025"/>
            <a:ext cx="1086032" cy="4351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6489655" y="5856588"/>
            <a:ext cx="881470" cy="211588"/>
          </a:xfrm>
          <a:prstGeom prst="rect">
            <a:avLst/>
          </a:prstGeom>
          <a:noFill/>
        </p:spPr>
        <p:txBody>
          <a:bodyPr wrap="square" lIns="34281" tIns="17141" rIns="34281" bIns="17141" rtlCol="0">
            <a:spAutoFit/>
          </a:bodyPr>
          <a:lstStyle/>
          <a:p>
            <a:r>
              <a:rPr lang="en-US" sz="1150" b="1" dirty="0"/>
              <a:t>Ride Details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57477" y="3763943"/>
            <a:ext cx="64634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dirty="0" smtClean="0"/>
              <a:t>Option</a:t>
            </a:r>
            <a:endParaRPr lang="en-US" sz="115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4165" y="5666147"/>
            <a:ext cx="3000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Activity Diagram</a:t>
            </a: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265189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4198620" y="0"/>
            <a:ext cx="0" cy="274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lowchart: Alternate Process 3"/>
          <p:cNvSpPr/>
          <p:nvPr/>
        </p:nvSpPr>
        <p:spPr>
          <a:xfrm>
            <a:off x="3649980" y="274320"/>
            <a:ext cx="1211580" cy="4114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701415" y="274320"/>
            <a:ext cx="1124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Booking Confirmation</a:t>
            </a:r>
            <a:endParaRPr lang="en-US" sz="1200" b="1" dirty="0"/>
          </a:p>
        </p:txBody>
      </p:sp>
      <p:sp>
        <p:nvSpPr>
          <p:cNvPr id="7" name="Flowchart: Alternate Process 6"/>
          <p:cNvSpPr/>
          <p:nvPr/>
        </p:nvSpPr>
        <p:spPr>
          <a:xfrm>
            <a:off x="8907780" y="1440180"/>
            <a:ext cx="1211580" cy="4114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059545" y="1511342"/>
            <a:ext cx="1154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Travel Details</a:t>
            </a:r>
            <a:endParaRPr lang="en-US" sz="12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07180" y="685800"/>
            <a:ext cx="2217420" cy="3886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Alternate Process 10"/>
          <p:cNvSpPr/>
          <p:nvPr/>
        </p:nvSpPr>
        <p:spPr>
          <a:xfrm>
            <a:off x="3630930" y="3083644"/>
            <a:ext cx="1211580" cy="4114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13" name="Straight Arrow Connector 12"/>
          <p:cNvCxnSpPr>
            <a:stCxn id="7" idx="2"/>
            <a:endCxn id="34" idx="3"/>
          </p:cNvCxnSpPr>
          <p:nvPr/>
        </p:nvCxnSpPr>
        <p:spPr>
          <a:xfrm flipH="1">
            <a:off x="7627620" y="1851660"/>
            <a:ext cx="1885950" cy="6172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42360" y="3162426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 Payment </a:t>
            </a:r>
            <a:r>
              <a:rPr lang="en-US" sz="1200" b="1" dirty="0" smtClean="0"/>
              <a:t>Mode</a:t>
            </a:r>
            <a:endParaRPr lang="en-US" sz="1200" b="1" dirty="0"/>
          </a:p>
        </p:txBody>
      </p:sp>
      <p:sp>
        <p:nvSpPr>
          <p:cNvPr id="15" name="Flowchart: Alternate Process 14"/>
          <p:cNvSpPr/>
          <p:nvPr/>
        </p:nvSpPr>
        <p:spPr>
          <a:xfrm>
            <a:off x="8953500" y="4268134"/>
            <a:ext cx="1211580" cy="4114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Payment Status</a:t>
            </a:r>
            <a:endParaRPr lang="en-US" sz="1200" b="1" dirty="0"/>
          </a:p>
        </p:txBody>
      </p:sp>
      <p:cxnSp>
        <p:nvCxnSpPr>
          <p:cNvPr id="16" name="Straight Arrow Connector 15"/>
          <p:cNvCxnSpPr>
            <a:stCxn id="11" idx="2"/>
          </p:cNvCxnSpPr>
          <p:nvPr/>
        </p:nvCxnSpPr>
        <p:spPr>
          <a:xfrm>
            <a:off x="4236720" y="3495124"/>
            <a:ext cx="2228850" cy="3689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Alternate Process 20"/>
          <p:cNvSpPr/>
          <p:nvPr/>
        </p:nvSpPr>
        <p:spPr>
          <a:xfrm>
            <a:off x="3604260" y="5372100"/>
            <a:ext cx="1211580" cy="4114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22" name="Straight Arrow Connector 21"/>
          <p:cNvCxnSpPr>
            <a:endCxn id="21" idx="3"/>
          </p:cNvCxnSpPr>
          <p:nvPr/>
        </p:nvCxnSpPr>
        <p:spPr>
          <a:xfrm flipH="1">
            <a:off x="4815840" y="5280660"/>
            <a:ext cx="1600200" cy="2971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05250" y="5447035"/>
            <a:ext cx="701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Invoice</a:t>
            </a:r>
            <a:endParaRPr lang="en-US" sz="1200" b="1" dirty="0"/>
          </a:p>
        </p:txBody>
      </p:sp>
      <p:cxnSp>
        <p:nvCxnSpPr>
          <p:cNvPr id="24" name="Straight Arrow Connector 23"/>
          <p:cNvCxnSpPr>
            <a:endCxn id="64" idx="1"/>
          </p:cNvCxnSpPr>
          <p:nvPr/>
        </p:nvCxnSpPr>
        <p:spPr>
          <a:xfrm>
            <a:off x="4204607" y="5783580"/>
            <a:ext cx="2211433" cy="365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Alternate Process 24"/>
          <p:cNvSpPr/>
          <p:nvPr/>
        </p:nvSpPr>
        <p:spPr>
          <a:xfrm>
            <a:off x="8884920" y="6240780"/>
            <a:ext cx="1211580" cy="4114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216843" y="6307964"/>
            <a:ext cx="839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Rating</a:t>
            </a:r>
            <a:endParaRPr lang="en-US" sz="1200" b="1" dirty="0"/>
          </a:p>
        </p:txBody>
      </p:sp>
      <p:sp>
        <p:nvSpPr>
          <p:cNvPr id="29" name="Flowchart: Alternate Process 28"/>
          <p:cNvSpPr/>
          <p:nvPr/>
        </p:nvSpPr>
        <p:spPr>
          <a:xfrm>
            <a:off x="6347460" y="868680"/>
            <a:ext cx="1211580" cy="4114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>
            <a:off x="6953250" y="1280160"/>
            <a:ext cx="1943100" cy="365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/>
          <p:cNvSpPr/>
          <p:nvPr/>
        </p:nvSpPr>
        <p:spPr>
          <a:xfrm>
            <a:off x="6416040" y="2263140"/>
            <a:ext cx="1211580" cy="4114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37" name="Flowchart: Alternate Process 36"/>
          <p:cNvSpPr/>
          <p:nvPr/>
        </p:nvSpPr>
        <p:spPr>
          <a:xfrm>
            <a:off x="6416040" y="3657600"/>
            <a:ext cx="1211580" cy="4114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7627620" y="4023360"/>
            <a:ext cx="1314450" cy="2743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73" idx="2"/>
            <a:endCxn id="14" idx="3"/>
          </p:cNvCxnSpPr>
          <p:nvPr/>
        </p:nvCxnSpPr>
        <p:spPr>
          <a:xfrm flipH="1">
            <a:off x="4842510" y="2734031"/>
            <a:ext cx="2190750" cy="5668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/>
          <p:cNvSpPr/>
          <p:nvPr/>
        </p:nvSpPr>
        <p:spPr>
          <a:xfrm>
            <a:off x="6416040" y="4960620"/>
            <a:ext cx="1211580" cy="4114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cxnSp>
        <p:nvCxnSpPr>
          <p:cNvPr id="60" name="Straight Arrow Connector 59"/>
          <p:cNvCxnSpPr>
            <a:stCxn id="15" idx="2"/>
            <a:endCxn id="57" idx="3"/>
          </p:cNvCxnSpPr>
          <p:nvPr/>
        </p:nvCxnSpPr>
        <p:spPr>
          <a:xfrm flipH="1">
            <a:off x="7627620" y="4679614"/>
            <a:ext cx="1931670" cy="486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Alternate Process 63"/>
          <p:cNvSpPr/>
          <p:nvPr/>
        </p:nvSpPr>
        <p:spPr>
          <a:xfrm>
            <a:off x="6416040" y="5943600"/>
            <a:ext cx="1211580" cy="411480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Feedback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>
            <a:endCxn id="25" idx="1"/>
          </p:cNvCxnSpPr>
          <p:nvPr/>
        </p:nvCxnSpPr>
        <p:spPr>
          <a:xfrm>
            <a:off x="7627620" y="6332220"/>
            <a:ext cx="1257300" cy="114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450330" y="855791"/>
            <a:ext cx="110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Confirmation</a:t>
            </a:r>
          </a:p>
          <a:p>
            <a:pPr algn="ctr"/>
            <a:r>
              <a:rPr lang="en-US" sz="1200" b="1" dirty="0" smtClean="0"/>
              <a:t>Details </a:t>
            </a:r>
            <a:endParaRPr lang="en-US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6553200" y="2272366"/>
            <a:ext cx="96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Journey</a:t>
            </a:r>
          </a:p>
          <a:p>
            <a:pPr algn="ctr"/>
            <a:r>
              <a:rPr lang="en-US" sz="1200" b="1" dirty="0" smtClean="0"/>
              <a:t>Status</a:t>
            </a:r>
            <a:endParaRPr lang="en-US" sz="12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6395720" y="3718491"/>
            <a:ext cx="1438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 Payment details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644640" y="5047148"/>
            <a:ext cx="86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Bill Details</a:t>
            </a:r>
          </a:p>
        </p:txBody>
      </p:sp>
      <p:sp>
        <p:nvSpPr>
          <p:cNvPr id="83" name="Oval 82"/>
          <p:cNvSpPr/>
          <p:nvPr/>
        </p:nvSpPr>
        <p:spPr>
          <a:xfrm>
            <a:off x="2461260" y="6103620"/>
            <a:ext cx="754380" cy="73152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/>
          </a:p>
        </p:txBody>
      </p:sp>
      <p:sp>
        <p:nvSpPr>
          <p:cNvPr id="84" name="Oval 83"/>
          <p:cNvSpPr/>
          <p:nvPr/>
        </p:nvSpPr>
        <p:spPr>
          <a:xfrm>
            <a:off x="2598420" y="6221121"/>
            <a:ext cx="480060" cy="499719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rgbClr val="C00000"/>
              </a:solidFill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H="1" flipV="1">
            <a:off x="3078480" y="6754794"/>
            <a:ext cx="6400800" cy="26782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9467850" y="6653060"/>
            <a:ext cx="0" cy="1285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60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>
            <a:off x="1447800" y="1514444"/>
            <a:ext cx="6032500" cy="43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55650" y="731515"/>
            <a:ext cx="1524000" cy="32004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307" tIns="14653" rIns="29307" bIns="14653"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14750" y="707386"/>
            <a:ext cx="1524000" cy="32004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307" tIns="14653" rIns="29307" bIns="14653"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62750" y="731515"/>
            <a:ext cx="1524000" cy="32004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307" tIns="14653" rIns="29307" bIns="14653"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27100" y="688320"/>
            <a:ext cx="1270000" cy="383535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2300" dirty="0"/>
              <a:t>Customer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2000" y="697761"/>
            <a:ext cx="990600" cy="383535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2300" dirty="0" smtClean="0"/>
              <a:t>System</a:t>
            </a:r>
            <a:endParaRPr lang="en-US" sz="2300" dirty="0"/>
          </a:p>
        </p:txBody>
      </p:sp>
      <p:sp>
        <p:nvSpPr>
          <p:cNvPr id="18" name="TextBox 17"/>
          <p:cNvSpPr txBox="1"/>
          <p:nvPr/>
        </p:nvSpPr>
        <p:spPr>
          <a:xfrm>
            <a:off x="4076700" y="688344"/>
            <a:ext cx="863600" cy="383535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2300" dirty="0"/>
              <a:t>Driver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33500" y="1091129"/>
            <a:ext cx="114301" cy="567797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307" tIns="14653" rIns="29307" bIns="14653"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473200" y="1817443"/>
            <a:ext cx="5956300" cy="374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2701925" y="1196580"/>
            <a:ext cx="663575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Login </a:t>
            </a:r>
            <a:endParaRPr lang="en-US" sz="1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670053" y="2556301"/>
            <a:ext cx="3009899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Requests Cab, Travel Route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714874" y="1496"/>
            <a:ext cx="349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Sequence Diagram </a:t>
            </a:r>
            <a:endParaRPr lang="en-IN" sz="2800" b="1" u="sng" dirty="0"/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1460500" y="2869387"/>
            <a:ext cx="5994400" cy="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08500" y="1052821"/>
            <a:ext cx="12698" cy="5716279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505700" y="1095061"/>
            <a:ext cx="25402" cy="5674039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4572000" y="2162612"/>
            <a:ext cx="2908300" cy="84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5753096" y="1851214"/>
            <a:ext cx="698500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Login</a:t>
            </a:r>
            <a:endParaRPr lang="en-US" sz="1600" dirty="0"/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4498975" y="2483794"/>
            <a:ext cx="3082925" cy="14506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442200" y="1293489"/>
            <a:ext cx="139700" cy="12725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9810750" y="731515"/>
            <a:ext cx="1524000" cy="32004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307" tIns="14653" rIns="29307" bIns="14653"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10490200" y="1255389"/>
            <a:ext cx="139700" cy="12725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10566400" y="1076955"/>
            <a:ext cx="25402" cy="5692145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9969500" y="685061"/>
            <a:ext cx="1257300" cy="383535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2300" dirty="0" smtClean="0"/>
              <a:t>Database</a:t>
            </a:r>
            <a:endParaRPr lang="en-US" sz="2300" dirty="0"/>
          </a:p>
        </p:txBody>
      </p:sp>
      <p:sp>
        <p:nvSpPr>
          <p:cNvPr id="134" name="TextBox 133"/>
          <p:cNvSpPr txBox="1"/>
          <p:nvPr/>
        </p:nvSpPr>
        <p:spPr>
          <a:xfrm>
            <a:off x="2387599" y="1533445"/>
            <a:ext cx="1574801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Login Successful</a:t>
            </a:r>
            <a:endParaRPr lang="en-US" sz="1600" dirty="0"/>
          </a:p>
        </p:txBody>
      </p:sp>
      <p:sp>
        <p:nvSpPr>
          <p:cNvPr id="135" name="TextBox 134"/>
          <p:cNvSpPr txBox="1"/>
          <p:nvPr/>
        </p:nvSpPr>
        <p:spPr>
          <a:xfrm>
            <a:off x="5232399" y="2206545"/>
            <a:ext cx="1574801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Login Successful</a:t>
            </a:r>
            <a:endParaRPr lang="en-US" sz="1600" dirty="0"/>
          </a:p>
        </p:txBody>
      </p:sp>
      <p:sp>
        <p:nvSpPr>
          <p:cNvPr id="136" name="TextBox 135"/>
          <p:cNvSpPr txBox="1"/>
          <p:nvPr/>
        </p:nvSpPr>
        <p:spPr>
          <a:xfrm>
            <a:off x="8508995" y="1419437"/>
            <a:ext cx="1447801" cy="583590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dirty="0" smtClean="0"/>
              <a:t>Login Details</a:t>
            </a:r>
          </a:p>
          <a:p>
            <a:endParaRPr lang="en-US" dirty="0"/>
          </a:p>
        </p:txBody>
      </p:sp>
      <p:cxnSp>
        <p:nvCxnSpPr>
          <p:cNvPr id="137" name="Straight Arrow Connector 136"/>
          <p:cNvCxnSpPr/>
          <p:nvPr/>
        </p:nvCxnSpPr>
        <p:spPr>
          <a:xfrm flipH="1">
            <a:off x="7581900" y="2298700"/>
            <a:ext cx="3060700" cy="5136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594600" y="1730812"/>
            <a:ext cx="2908300" cy="84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7854950" y="2030779"/>
            <a:ext cx="2736850" cy="552812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Customer, Driver verification</a:t>
            </a:r>
          </a:p>
          <a:p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7442200" y="2728589"/>
            <a:ext cx="139700" cy="12725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4521200" y="3555366"/>
            <a:ext cx="2971800" cy="133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1473200" y="3227143"/>
            <a:ext cx="5956300" cy="374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965701" y="3272958"/>
            <a:ext cx="2171699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Ride Approval for journey</a:t>
            </a:r>
            <a:endParaRPr lang="en-US" sz="1600" dirty="0"/>
          </a:p>
        </p:txBody>
      </p:sp>
      <p:sp>
        <p:nvSpPr>
          <p:cNvPr id="145" name="TextBox 144"/>
          <p:cNvSpPr txBox="1"/>
          <p:nvPr/>
        </p:nvSpPr>
        <p:spPr>
          <a:xfrm>
            <a:off x="4825998" y="3633298"/>
            <a:ext cx="2324102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en-US" sz="1600" dirty="0"/>
              <a:t>Customer </a:t>
            </a:r>
            <a:r>
              <a:rPr lang="en-US" sz="1600" dirty="0" smtClean="0"/>
              <a:t>Routes &amp; details</a:t>
            </a:r>
            <a:endParaRPr lang="en-US" sz="1600" dirty="0"/>
          </a:p>
        </p:txBody>
      </p:sp>
      <p:cxnSp>
        <p:nvCxnSpPr>
          <p:cNvPr id="146" name="Straight Arrow Connector 145"/>
          <p:cNvCxnSpPr/>
          <p:nvPr/>
        </p:nvCxnSpPr>
        <p:spPr>
          <a:xfrm flipH="1">
            <a:off x="4533898" y="3884882"/>
            <a:ext cx="2959100" cy="11473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816101" y="2945231"/>
            <a:ext cx="2330448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Rides </a:t>
            </a:r>
            <a:r>
              <a:rPr lang="en-US" sz="1600" dirty="0"/>
              <a:t>details to </a:t>
            </a:r>
            <a:r>
              <a:rPr lang="en-US" sz="1600" dirty="0" smtClean="0"/>
              <a:t>Take ride</a:t>
            </a:r>
            <a:endParaRPr lang="en-US" sz="1600" dirty="0"/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7581900" y="3026212"/>
            <a:ext cx="2908300" cy="84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>
            <a:off x="7594600" y="3565094"/>
            <a:ext cx="2895602" cy="13343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10490200" y="2639689"/>
            <a:ext cx="139700" cy="12725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8023225" y="2710089"/>
            <a:ext cx="2393948" cy="260425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500" dirty="0" smtClean="0"/>
              <a:t>Driver, Customer Routes</a:t>
            </a:r>
            <a:endParaRPr lang="en-US" sz="1500" dirty="0"/>
          </a:p>
        </p:txBody>
      </p:sp>
      <p:sp>
        <p:nvSpPr>
          <p:cNvPr id="155" name="TextBox 154"/>
          <p:cNvSpPr txBox="1"/>
          <p:nvPr/>
        </p:nvSpPr>
        <p:spPr>
          <a:xfrm>
            <a:off x="8153398" y="3265673"/>
            <a:ext cx="2324102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Routes &amp; rides details </a:t>
            </a:r>
            <a:endParaRPr lang="en-US" sz="1600" dirty="0"/>
          </a:p>
        </p:txBody>
      </p:sp>
      <p:sp>
        <p:nvSpPr>
          <p:cNvPr id="156" name="Rectangle 155"/>
          <p:cNvSpPr/>
          <p:nvPr/>
        </p:nvSpPr>
        <p:spPr>
          <a:xfrm>
            <a:off x="7429500" y="4176389"/>
            <a:ext cx="139700" cy="12725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Arrow Connector 158"/>
          <p:cNvCxnSpPr/>
          <p:nvPr/>
        </p:nvCxnSpPr>
        <p:spPr>
          <a:xfrm flipV="1">
            <a:off x="1498600" y="4393387"/>
            <a:ext cx="5994400" cy="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070101" y="3858026"/>
            <a:ext cx="1892300" cy="522035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Booking Confirmation</a:t>
            </a:r>
          </a:p>
          <a:p>
            <a:r>
              <a:rPr lang="en-US" sz="1600" dirty="0" smtClean="0"/>
              <a:t>Payment Mode</a:t>
            </a:r>
            <a:endParaRPr lang="en-US" sz="1600" dirty="0"/>
          </a:p>
        </p:txBody>
      </p:sp>
      <p:cxnSp>
        <p:nvCxnSpPr>
          <p:cNvPr id="161" name="Straight Arrow Connector 160"/>
          <p:cNvCxnSpPr/>
          <p:nvPr/>
        </p:nvCxnSpPr>
        <p:spPr>
          <a:xfrm flipH="1">
            <a:off x="1473200" y="4738443"/>
            <a:ext cx="5956300" cy="3748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1685928" y="4447107"/>
            <a:ext cx="2562222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    Ride Details, Route, Invoice</a:t>
            </a:r>
            <a:endParaRPr lang="en-US" sz="1600" dirty="0"/>
          </a:p>
        </p:txBody>
      </p:sp>
      <p:cxnSp>
        <p:nvCxnSpPr>
          <p:cNvPr id="163" name="Straight Arrow Connector 162"/>
          <p:cNvCxnSpPr/>
          <p:nvPr/>
        </p:nvCxnSpPr>
        <p:spPr>
          <a:xfrm flipV="1">
            <a:off x="4508500" y="5041266"/>
            <a:ext cx="2971800" cy="133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H="1">
            <a:off x="4508498" y="5370782"/>
            <a:ext cx="2959100" cy="11473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825998" y="4779290"/>
            <a:ext cx="3060700" cy="260425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500" dirty="0" smtClean="0"/>
              <a:t>Ride Confirmation &amp; Charges</a:t>
            </a:r>
            <a:endParaRPr lang="en-US" sz="1500" dirty="0"/>
          </a:p>
        </p:txBody>
      </p:sp>
      <p:sp>
        <p:nvSpPr>
          <p:cNvPr id="166" name="TextBox 165"/>
          <p:cNvSpPr txBox="1"/>
          <p:nvPr/>
        </p:nvSpPr>
        <p:spPr>
          <a:xfrm>
            <a:off x="5092700" y="5106397"/>
            <a:ext cx="2032000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 </a:t>
            </a:r>
            <a:r>
              <a:rPr lang="en-US" sz="1600" dirty="0"/>
              <a:t>Ride Details, </a:t>
            </a:r>
            <a:r>
              <a:rPr lang="en-US" sz="1600" dirty="0" smtClean="0"/>
              <a:t>Invoice</a:t>
            </a:r>
            <a:endParaRPr lang="en-US" sz="1600" dirty="0"/>
          </a:p>
        </p:txBody>
      </p:sp>
      <p:cxnSp>
        <p:nvCxnSpPr>
          <p:cNvPr id="167" name="Straight Arrow Connector 166"/>
          <p:cNvCxnSpPr/>
          <p:nvPr/>
        </p:nvCxnSpPr>
        <p:spPr>
          <a:xfrm flipH="1">
            <a:off x="7569200" y="5241494"/>
            <a:ext cx="2895602" cy="13343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10490200" y="4087489"/>
            <a:ext cx="139700" cy="12725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581900" y="4613712"/>
            <a:ext cx="2908300" cy="84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7988304" y="4305475"/>
            <a:ext cx="2552696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Payment mode, Route</a:t>
            </a:r>
            <a:endParaRPr lang="en-US" sz="1600" dirty="0"/>
          </a:p>
        </p:txBody>
      </p:sp>
      <p:sp>
        <p:nvSpPr>
          <p:cNvPr id="171" name="TextBox 170"/>
          <p:cNvSpPr txBox="1"/>
          <p:nvPr/>
        </p:nvSpPr>
        <p:spPr>
          <a:xfrm>
            <a:off x="7842249" y="4941096"/>
            <a:ext cx="2508249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Location verification, Invoice</a:t>
            </a:r>
            <a:endParaRPr lang="en-US" sz="1600" dirty="0"/>
          </a:p>
        </p:txBody>
      </p:sp>
      <p:sp>
        <p:nvSpPr>
          <p:cNvPr id="172" name="Rectangle 171"/>
          <p:cNvSpPr/>
          <p:nvPr/>
        </p:nvSpPr>
        <p:spPr>
          <a:xfrm>
            <a:off x="7442200" y="5573389"/>
            <a:ext cx="139700" cy="1076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3" name="Straight Arrow Connector 172"/>
          <p:cNvCxnSpPr/>
          <p:nvPr/>
        </p:nvCxnSpPr>
        <p:spPr>
          <a:xfrm flipV="1">
            <a:off x="1498600" y="5739587"/>
            <a:ext cx="5994400" cy="7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2070100" y="5423015"/>
            <a:ext cx="1651000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Feedback, Rating</a:t>
            </a:r>
            <a:endParaRPr lang="en-US" sz="1600" dirty="0"/>
          </a:p>
        </p:txBody>
      </p:sp>
      <p:cxnSp>
        <p:nvCxnSpPr>
          <p:cNvPr id="175" name="Straight Arrow Connector 174"/>
          <p:cNvCxnSpPr/>
          <p:nvPr/>
        </p:nvCxnSpPr>
        <p:spPr>
          <a:xfrm flipH="1">
            <a:off x="4521198" y="6450282"/>
            <a:ext cx="2959100" cy="11473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172" idx="1"/>
          </p:cNvCxnSpPr>
          <p:nvPr/>
        </p:nvCxnSpPr>
        <p:spPr>
          <a:xfrm>
            <a:off x="4508496" y="6108700"/>
            <a:ext cx="2933704" cy="27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Rectangle 176"/>
          <p:cNvSpPr/>
          <p:nvPr/>
        </p:nvSpPr>
        <p:spPr>
          <a:xfrm>
            <a:off x="10490200" y="5522589"/>
            <a:ext cx="139700" cy="1076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5105396" y="5825090"/>
            <a:ext cx="2806702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Ride </a:t>
            </a:r>
            <a:r>
              <a:rPr lang="en-US" sz="1600" dirty="0"/>
              <a:t>S</a:t>
            </a:r>
            <a:r>
              <a:rPr lang="en-US" sz="1600" dirty="0" smtClean="0"/>
              <a:t>tatus ,Payment </a:t>
            </a:r>
            <a:endParaRPr lang="en-US" sz="1600" dirty="0"/>
          </a:p>
        </p:txBody>
      </p:sp>
      <p:sp>
        <p:nvSpPr>
          <p:cNvPr id="181" name="TextBox 180"/>
          <p:cNvSpPr txBox="1"/>
          <p:nvPr/>
        </p:nvSpPr>
        <p:spPr>
          <a:xfrm>
            <a:off x="4914898" y="6142714"/>
            <a:ext cx="2266952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 smtClean="0"/>
              <a:t>Ride Payment, Ratings</a:t>
            </a:r>
            <a:endParaRPr lang="en-US" sz="1600" dirty="0"/>
          </a:p>
        </p:txBody>
      </p:sp>
      <p:cxnSp>
        <p:nvCxnSpPr>
          <p:cNvPr id="188" name="Straight Arrow Connector 187"/>
          <p:cNvCxnSpPr/>
          <p:nvPr/>
        </p:nvCxnSpPr>
        <p:spPr>
          <a:xfrm>
            <a:off x="7543796" y="6134100"/>
            <a:ext cx="2933704" cy="27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7651756" y="5811325"/>
            <a:ext cx="2851144" cy="275813"/>
          </a:xfrm>
          <a:prstGeom prst="rect">
            <a:avLst/>
          </a:prstGeom>
          <a:noFill/>
        </p:spPr>
        <p:txBody>
          <a:bodyPr wrap="square" lIns="29307" tIns="14653" rIns="29307" bIns="14653" rtlCol="0">
            <a:spAutoFit/>
          </a:bodyPr>
          <a:lstStyle/>
          <a:p>
            <a:r>
              <a:rPr lang="en-US" sz="1600" dirty="0"/>
              <a:t>F</a:t>
            </a:r>
            <a:r>
              <a:rPr lang="en-US" sz="1600" dirty="0" smtClean="0"/>
              <a:t>eedback, Travel History, Ratings</a:t>
            </a:r>
            <a:endParaRPr lang="en-US" sz="1600" dirty="0"/>
          </a:p>
        </p:txBody>
      </p:sp>
      <p:cxnSp>
        <p:nvCxnSpPr>
          <p:cNvPr id="191" name="Straight Connector 190"/>
          <p:cNvCxnSpPr/>
          <p:nvPr/>
        </p:nvCxnSpPr>
        <p:spPr>
          <a:xfrm>
            <a:off x="1358900" y="6756400"/>
            <a:ext cx="92329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70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5025572" y="2884714"/>
            <a:ext cx="6313714" cy="37419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 dirty="0"/>
          </a:p>
        </p:txBody>
      </p:sp>
      <p:sp>
        <p:nvSpPr>
          <p:cNvPr id="11" name="Flowchart: Process 10"/>
          <p:cNvSpPr/>
          <p:nvPr/>
        </p:nvSpPr>
        <p:spPr>
          <a:xfrm>
            <a:off x="5515429" y="3646714"/>
            <a:ext cx="5025571" cy="29799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 dirty="0"/>
          </a:p>
        </p:txBody>
      </p:sp>
      <p:sp>
        <p:nvSpPr>
          <p:cNvPr id="12" name="Flowchart: Process 11"/>
          <p:cNvSpPr/>
          <p:nvPr/>
        </p:nvSpPr>
        <p:spPr>
          <a:xfrm>
            <a:off x="5860143" y="4318000"/>
            <a:ext cx="4009571" cy="230867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025572" y="2467429"/>
            <a:ext cx="616857" cy="399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42429" y="2467429"/>
            <a:ext cx="6295571" cy="18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1321143" y="2485571"/>
            <a:ext cx="616857" cy="399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919857" y="2462893"/>
            <a:ext cx="18143" cy="374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1339286" y="6227536"/>
            <a:ext cx="598714" cy="394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15429" y="3374571"/>
            <a:ext cx="453571" cy="272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69000" y="3374571"/>
            <a:ext cx="50074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522857" y="3392714"/>
            <a:ext cx="453571" cy="272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0976429" y="3392715"/>
            <a:ext cx="0" cy="2993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0541000" y="6377214"/>
            <a:ext cx="453571" cy="272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860143" y="4118429"/>
            <a:ext cx="326571" cy="199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186715" y="4118429"/>
            <a:ext cx="4009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9869715" y="4118429"/>
            <a:ext cx="326571" cy="199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196286" y="4118428"/>
            <a:ext cx="0" cy="2308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9869715" y="6427107"/>
            <a:ext cx="326571" cy="1995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6785429" y="5161643"/>
            <a:ext cx="2159000" cy="11157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6876143" y="2828543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          &lt;&lt; Device &gt;&gt; </a:t>
            </a:r>
          </a:p>
          <a:p>
            <a:r>
              <a:rPr lang="en-US" sz="1700" b="1" dirty="0"/>
              <a:t>           </a:t>
            </a:r>
            <a:r>
              <a:rPr lang="en-US" sz="1700" b="1" dirty="0" smtClean="0"/>
              <a:t>: </a:t>
            </a:r>
            <a:r>
              <a:rPr lang="en-US" sz="1700" b="1" dirty="0"/>
              <a:t>Customer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887028" y="3574142"/>
            <a:ext cx="2286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          &lt;&lt; Device &gt;&gt; </a:t>
            </a:r>
          </a:p>
          <a:p>
            <a:r>
              <a:rPr lang="en-US" sz="1700" b="1" dirty="0"/>
              <a:t>               : Driver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87243" y="4437528"/>
            <a:ext cx="2286000" cy="619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          &lt;&lt; Device &gt;&gt; </a:t>
            </a:r>
          </a:p>
          <a:p>
            <a:r>
              <a:rPr lang="en-US" sz="1700" b="1" dirty="0"/>
              <a:t>            : Browser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826251" y="5456583"/>
            <a:ext cx="22814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          &lt;&lt; Artifact &gt;&gt; </a:t>
            </a:r>
          </a:p>
          <a:p>
            <a:r>
              <a:rPr lang="en-US" sz="1700" b="1" dirty="0"/>
              <a:t>              HTML </a:t>
            </a:r>
          </a:p>
        </p:txBody>
      </p:sp>
      <p:sp>
        <p:nvSpPr>
          <p:cNvPr id="68" name="Flowchart: Process 67"/>
          <p:cNvSpPr/>
          <p:nvPr/>
        </p:nvSpPr>
        <p:spPr>
          <a:xfrm>
            <a:off x="145143" y="2866572"/>
            <a:ext cx="2794000" cy="229507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45143" y="2612571"/>
            <a:ext cx="344714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89857" y="2612572"/>
            <a:ext cx="2703286" cy="13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2939143" y="2626179"/>
            <a:ext cx="254000" cy="2403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193143" y="2626179"/>
            <a:ext cx="0" cy="22950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2939143" y="4921250"/>
            <a:ext cx="254000" cy="240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/>
        </p:nvSpPr>
        <p:spPr>
          <a:xfrm>
            <a:off x="399143" y="3791857"/>
            <a:ext cx="2159000" cy="111578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 dirty="0"/>
          </a:p>
        </p:txBody>
      </p:sp>
      <p:sp>
        <p:nvSpPr>
          <p:cNvPr id="94" name="TextBox 93"/>
          <p:cNvSpPr txBox="1"/>
          <p:nvPr/>
        </p:nvSpPr>
        <p:spPr>
          <a:xfrm>
            <a:off x="539750" y="3035247"/>
            <a:ext cx="19322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   &lt;&lt; Device &gt;&gt; </a:t>
            </a:r>
          </a:p>
          <a:p>
            <a:r>
              <a:rPr lang="en-US" sz="1700" b="1" dirty="0"/>
              <a:t>    : Web Server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19341" y="4016673"/>
            <a:ext cx="19458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   &lt;&lt; Artifact &gt;&gt; </a:t>
            </a:r>
          </a:p>
          <a:p>
            <a:r>
              <a:rPr lang="en-US" sz="1700" b="1" dirty="0"/>
              <a:t>      </a:t>
            </a:r>
            <a:r>
              <a:rPr lang="en-US" sz="1700" b="1" dirty="0" smtClean="0"/>
              <a:t>:Website</a:t>
            </a:r>
            <a:endParaRPr lang="en-US" sz="1700" b="1" dirty="0"/>
          </a:p>
        </p:txBody>
      </p:sp>
      <p:sp>
        <p:nvSpPr>
          <p:cNvPr id="96" name="Flowchart: Process 95"/>
          <p:cNvSpPr/>
          <p:nvPr/>
        </p:nvSpPr>
        <p:spPr>
          <a:xfrm>
            <a:off x="5288643" y="526143"/>
            <a:ext cx="2794000" cy="141514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 dirty="0"/>
          </a:p>
        </p:txBody>
      </p:sp>
      <p:sp>
        <p:nvSpPr>
          <p:cNvPr id="97" name="Rounded Rectangle 96"/>
          <p:cNvSpPr/>
          <p:nvPr/>
        </p:nvSpPr>
        <p:spPr>
          <a:xfrm>
            <a:off x="5624286" y="1043214"/>
            <a:ext cx="2159000" cy="8255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b="1" dirty="0"/>
          </a:p>
        </p:txBody>
      </p:sp>
      <p:cxnSp>
        <p:nvCxnSpPr>
          <p:cNvPr id="98" name="Straight Connector 97"/>
          <p:cNvCxnSpPr/>
          <p:nvPr/>
        </p:nvCxnSpPr>
        <p:spPr>
          <a:xfrm>
            <a:off x="5551715" y="308429"/>
            <a:ext cx="2739571" cy="136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5288643" y="312964"/>
            <a:ext cx="263071" cy="195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8291286" y="322036"/>
            <a:ext cx="0" cy="14786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8082643" y="322036"/>
            <a:ext cx="208643" cy="204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8082643" y="1796143"/>
            <a:ext cx="208643" cy="14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5905501" y="493891"/>
            <a:ext cx="174171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   &lt;&lt; Device &gt;&gt; </a:t>
            </a:r>
          </a:p>
          <a:p>
            <a:r>
              <a:rPr lang="en-US" sz="1700" b="1" dirty="0"/>
              <a:t>    : DB Server</a:t>
            </a:r>
          </a:p>
        </p:txBody>
      </p:sp>
      <p:cxnSp>
        <p:nvCxnSpPr>
          <p:cNvPr id="116" name="Straight Connector 115"/>
          <p:cNvCxnSpPr>
            <a:endCxn id="96" idx="1"/>
          </p:cNvCxnSpPr>
          <p:nvPr/>
        </p:nvCxnSpPr>
        <p:spPr>
          <a:xfrm flipV="1">
            <a:off x="3193143" y="1233714"/>
            <a:ext cx="2095500" cy="24492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193143" y="3664857"/>
            <a:ext cx="1832429" cy="26125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71714" y="642135"/>
            <a:ext cx="4172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Deployment </a:t>
            </a:r>
            <a:r>
              <a:rPr lang="en-US" sz="3200" b="1" u="sng" dirty="0" smtClean="0"/>
              <a:t>Diagram</a:t>
            </a:r>
            <a:endParaRPr lang="en-US" sz="3200" b="1" u="sng" dirty="0"/>
          </a:p>
        </p:txBody>
      </p:sp>
      <p:sp>
        <p:nvSpPr>
          <p:cNvPr id="125" name="TextBox 124"/>
          <p:cNvSpPr txBox="1"/>
          <p:nvPr/>
        </p:nvSpPr>
        <p:spPr>
          <a:xfrm>
            <a:off x="5705928" y="1175552"/>
            <a:ext cx="21408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      &lt;&lt; Artifact &gt;&gt; </a:t>
            </a:r>
          </a:p>
          <a:p>
            <a:r>
              <a:rPr lang="en-US" sz="1700" b="1" dirty="0"/>
              <a:t>   Postgres </a:t>
            </a:r>
            <a:r>
              <a:rPr lang="en-US" sz="1700" b="1" dirty="0" smtClean="0"/>
              <a:t>SQL </a:t>
            </a:r>
            <a:r>
              <a:rPr lang="en-US" sz="1700" b="1" dirty="0"/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327436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7200" y="2832100"/>
            <a:ext cx="7116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/>
              <a:t>Input/Output</a:t>
            </a:r>
            <a:r>
              <a:rPr lang="en-US" sz="5400" b="1" dirty="0" smtClean="0"/>
              <a:t> Screens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598091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4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7500" y="774700"/>
            <a:ext cx="89662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u="sng" dirty="0" smtClean="0"/>
              <a:t>Problem Description</a:t>
            </a:r>
          </a:p>
          <a:p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Expensive rides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Fine for cancelling rides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Manual Ride Booking System still exists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Parcel sending not available through cabs</a:t>
            </a:r>
          </a:p>
          <a:p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No app available for instant lift </a:t>
            </a:r>
            <a:r>
              <a:rPr lang="en-US" sz="2800" dirty="0"/>
              <a:t>s</a:t>
            </a:r>
            <a:r>
              <a:rPr lang="en-US" sz="2800" dirty="0" smtClean="0"/>
              <a:t>ervices</a:t>
            </a:r>
          </a:p>
        </p:txBody>
      </p:sp>
    </p:spTree>
    <p:extLst>
      <p:ext uri="{BB962C8B-B14F-4D97-AF65-F5344CB8AC3E}">
        <p14:creationId xmlns:p14="http://schemas.microsoft.com/office/powerpoint/2010/main" val="290639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39" r="41416" b="30198"/>
          <a:stretch/>
        </p:blipFill>
        <p:spPr>
          <a:xfrm>
            <a:off x="2679701" y="0"/>
            <a:ext cx="6934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94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888" b="31482"/>
          <a:stretch/>
        </p:blipFill>
        <p:spPr>
          <a:xfrm>
            <a:off x="2117784" y="0"/>
            <a:ext cx="8141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90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2" r="36534" b="30371"/>
          <a:stretch/>
        </p:blipFill>
        <p:spPr>
          <a:xfrm>
            <a:off x="2654300" y="0"/>
            <a:ext cx="689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7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5" r="38463" b="31482"/>
          <a:stretch/>
        </p:blipFill>
        <p:spPr>
          <a:xfrm>
            <a:off x="2247899" y="0"/>
            <a:ext cx="7575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7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novo\Desktop\logi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813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ovo\Desktop\dashboar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30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enovo\Desktop\booking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717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enovo\Desktop\booking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559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enovo\Desktop\carinseratio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275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enovo\Desktop\carinsetr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548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0000" y="815538"/>
            <a:ext cx="9372600" cy="5229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u="sng" dirty="0" smtClean="0"/>
              <a:t>Proposed System</a:t>
            </a:r>
          </a:p>
          <a:p>
            <a:endParaRPr lang="en-US" sz="32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Less manpower, less human error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No paperwork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Less formalities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No cancellation charges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/>
              <a:t>S</a:t>
            </a:r>
            <a:r>
              <a:rPr lang="en-US" sz="3200" dirty="0" smtClean="0"/>
              <a:t>end parcels with rides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Cheaper rides at your finger tip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 smtClean="0"/>
              <a:t>Reduced response </a:t>
            </a:r>
            <a:r>
              <a:rPr lang="en-US" sz="32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5308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2903218" y="2590800"/>
            <a:ext cx="6520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/>
              <a:t>Thank You!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883371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54400" y="1479084"/>
            <a:ext cx="64643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u="sng" dirty="0" smtClean="0">
                <a:solidFill>
                  <a:schemeClr val="bg1"/>
                </a:solidFill>
              </a:rPr>
              <a:t>Feasibility Study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chemeClr val="bg1"/>
                </a:solidFill>
              </a:rPr>
              <a:t>Technical Feasibility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chemeClr val="bg1"/>
                </a:solidFill>
              </a:rPr>
              <a:t>Operational Feasibility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 smtClean="0">
                <a:solidFill>
                  <a:schemeClr val="bg1"/>
                </a:solidFill>
              </a:rPr>
              <a:t>Economical Feasibility</a:t>
            </a:r>
          </a:p>
        </p:txBody>
      </p:sp>
    </p:spTree>
    <p:extLst>
      <p:ext uri="{BB962C8B-B14F-4D97-AF65-F5344CB8AC3E}">
        <p14:creationId xmlns:p14="http://schemas.microsoft.com/office/powerpoint/2010/main" val="133139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700" y="1987084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u="sng" dirty="0" smtClean="0"/>
              <a:t>System Particulars: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Website</a:t>
            </a:r>
            <a:endParaRPr lang="en-US" sz="2400" dirty="0" smtClean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/>
              </a:rPr>
              <a:t>Platform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Works with 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Requires Location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Requires Internet</a:t>
            </a:r>
          </a:p>
        </p:txBody>
      </p:sp>
      <p:sp>
        <p:nvSpPr>
          <p:cNvPr id="6" name="Rectangle 5"/>
          <p:cNvSpPr/>
          <p:nvPr/>
        </p:nvSpPr>
        <p:spPr>
          <a:xfrm>
            <a:off x="6972300" y="1987084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u="sng" dirty="0" smtClean="0"/>
              <a:t>Development Tools: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HTML,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/>
              </a:rPr>
              <a:t>PHP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SQL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Apache Web Server (HTTP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effectLst/>
              </a:rPr>
              <a:t>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0" y="419100"/>
            <a:ext cx="5720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Technical Feasibility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3491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7000" y="469900"/>
            <a:ext cx="100330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		Operational Feasibility</a:t>
            </a:r>
          </a:p>
          <a:p>
            <a:endParaRPr lang="en-US" sz="2000" dirty="0" smtClean="0"/>
          </a:p>
          <a:p>
            <a:r>
              <a:rPr lang="en-US" sz="2000" dirty="0" smtClean="0"/>
              <a:t>The main goal of this project is to provide a system that will be useful and beneficial to the user/client.</a:t>
            </a:r>
          </a:p>
          <a:p>
            <a:endParaRPr lang="en-US" sz="2000" dirty="0"/>
          </a:p>
          <a:p>
            <a:r>
              <a:rPr lang="en-US" sz="2000" dirty="0" smtClean="0"/>
              <a:t>All the requirements needed for this system requires and necessary to the client requests. </a:t>
            </a:r>
          </a:p>
          <a:p>
            <a:endParaRPr lang="en-US" sz="2000" dirty="0"/>
          </a:p>
          <a:p>
            <a:r>
              <a:rPr lang="en-US" sz="2000" dirty="0" smtClean="0"/>
              <a:t>Thus, this system acquires information inputs from the user and generates reports so that the client can monitored their entire vehicle, drivers and booking transactions information.</a:t>
            </a:r>
          </a:p>
          <a:p>
            <a:endParaRPr lang="en-US" sz="2000" dirty="0" smtClean="0"/>
          </a:p>
          <a:p>
            <a:r>
              <a:rPr lang="en-US" sz="2000" dirty="0" smtClean="0"/>
              <a:t>The system’s main goal will result an easier work environment for the company as well as for the employees.</a:t>
            </a:r>
          </a:p>
          <a:p>
            <a:endParaRPr lang="en-US" sz="2000" dirty="0"/>
          </a:p>
          <a:p>
            <a:r>
              <a:rPr lang="en-US" sz="2000" dirty="0" smtClean="0"/>
              <a:t>The information acquired from the user will be safely stored in one database and be well monitored.</a:t>
            </a:r>
          </a:p>
          <a:p>
            <a:endParaRPr lang="en-US" sz="2000" dirty="0"/>
          </a:p>
          <a:p>
            <a:r>
              <a:rPr lang="en-US" sz="2000" dirty="0" smtClean="0"/>
              <a:t>Because the system generates reports from an automatic way, the generated report as well as the information provided would be accurate.</a:t>
            </a:r>
          </a:p>
        </p:txBody>
      </p:sp>
    </p:spTree>
    <p:extLst>
      <p:ext uri="{BB962C8B-B14F-4D97-AF65-F5344CB8AC3E}">
        <p14:creationId xmlns:p14="http://schemas.microsoft.com/office/powerpoint/2010/main" val="20077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9300" y="577146"/>
            <a:ext cx="110871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/>
              <a:t>			Economical Feasibility</a:t>
            </a:r>
            <a:endParaRPr lang="en-US" sz="4000" dirty="0"/>
          </a:p>
          <a:p>
            <a:endParaRPr lang="en-US" sz="2400" dirty="0"/>
          </a:p>
          <a:p>
            <a:r>
              <a:rPr lang="en-US" sz="2400" dirty="0"/>
              <a:t>In the economical feasibility, the development cost in creating the system is evaluated against the ultimate benefit derived from the new </a:t>
            </a:r>
            <a:r>
              <a:rPr lang="en-US" sz="2400" dirty="0" smtClean="0"/>
              <a:t>systems.</a:t>
            </a:r>
          </a:p>
          <a:p>
            <a:endParaRPr lang="en-US" sz="2400" dirty="0" smtClean="0"/>
          </a:p>
          <a:p>
            <a:r>
              <a:rPr lang="en-US" sz="2400" dirty="0" smtClean="0"/>
              <a:t>Financial </a:t>
            </a:r>
            <a:r>
              <a:rPr lang="en-US" sz="2400" dirty="0"/>
              <a:t>benefits must equal or exceed the costs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The organization needed not spend </a:t>
            </a:r>
            <a:r>
              <a:rPr lang="en-US" sz="2400" dirty="0" smtClean="0"/>
              <a:t>much more </a:t>
            </a:r>
            <a:r>
              <a:rPr lang="en-US" sz="2400" dirty="0"/>
              <a:t>for the development of the system already </a:t>
            </a:r>
            <a:r>
              <a:rPr lang="en-US" sz="2400" dirty="0" smtClean="0"/>
              <a:t>available.</a:t>
            </a:r>
          </a:p>
          <a:p>
            <a:endParaRPr lang="en-US" sz="2400" dirty="0"/>
          </a:p>
          <a:p>
            <a:r>
              <a:rPr lang="en-US" sz="2400" dirty="0" smtClean="0"/>
              <a:t>The </a:t>
            </a:r>
            <a:r>
              <a:rPr lang="en-US" sz="2400" dirty="0"/>
              <a:t>only thing is to be done is making an environment for the development with an effective </a:t>
            </a:r>
            <a:r>
              <a:rPr lang="en-US" sz="2400" dirty="0" smtClean="0"/>
              <a:t>supervision.</a:t>
            </a:r>
          </a:p>
          <a:p>
            <a:endParaRPr lang="en-US" sz="2400" dirty="0"/>
          </a:p>
          <a:p>
            <a:r>
              <a:rPr lang="en-US" sz="2400" dirty="0" smtClean="0"/>
              <a:t>If </a:t>
            </a:r>
            <a:r>
              <a:rPr lang="en-US" sz="2400" dirty="0"/>
              <a:t>we are doing so, we can attain the maximum usability of the corresponding </a:t>
            </a:r>
            <a:r>
              <a:rPr lang="en-US" sz="2400" dirty="0" smtClean="0"/>
              <a:t>resources.</a:t>
            </a:r>
          </a:p>
        </p:txBody>
      </p:sp>
    </p:spTree>
    <p:extLst>
      <p:ext uri="{BB962C8B-B14F-4D97-AF65-F5344CB8AC3E}">
        <p14:creationId xmlns:p14="http://schemas.microsoft.com/office/powerpoint/2010/main" val="196701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99498" y="5221187"/>
            <a:ext cx="952500" cy="5314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Flowchart: Merge 3"/>
          <p:cNvSpPr/>
          <p:nvPr/>
        </p:nvSpPr>
        <p:spPr>
          <a:xfrm>
            <a:off x="5416153" y="6108699"/>
            <a:ext cx="1128714" cy="635000"/>
          </a:xfrm>
          <a:prstGeom prst="flowChartMerg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 a</a:t>
            </a:r>
          </a:p>
        </p:txBody>
      </p:sp>
      <p:sp>
        <p:nvSpPr>
          <p:cNvPr id="5" name="Rectangle 4"/>
          <p:cNvSpPr/>
          <p:nvPr/>
        </p:nvSpPr>
        <p:spPr>
          <a:xfrm>
            <a:off x="3727450" y="6121400"/>
            <a:ext cx="1092200" cy="584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Driver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69150" y="6146800"/>
            <a:ext cx="1098550" cy="55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89575" y="3425032"/>
            <a:ext cx="939800" cy="5179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</a:t>
            </a:r>
          </a:p>
          <a:p>
            <a:pPr algn="ctr"/>
            <a:r>
              <a:rPr lang="en-US" dirty="0" smtClean="0"/>
              <a:t>(Admin)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67350" y="1653081"/>
            <a:ext cx="962026" cy="508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Booking</a:t>
            </a:r>
          </a:p>
          <a:p>
            <a:pPr algn="ctr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512" y="6107905"/>
            <a:ext cx="960438" cy="635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17250" y="6146799"/>
            <a:ext cx="1092200" cy="6457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017250" y="3748087"/>
            <a:ext cx="1092200" cy="584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06229" y="92595"/>
            <a:ext cx="1084265" cy="4653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Decision 12"/>
          <p:cNvSpPr/>
          <p:nvPr/>
        </p:nvSpPr>
        <p:spPr>
          <a:xfrm>
            <a:off x="9299574" y="4608835"/>
            <a:ext cx="1717676" cy="545088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creates</a:t>
            </a:r>
            <a:endParaRPr lang="en-US" dirty="0"/>
          </a:p>
        </p:txBody>
      </p:sp>
      <p:sp>
        <p:nvSpPr>
          <p:cNvPr id="20" name="Flowchart: Decision 19"/>
          <p:cNvSpPr/>
          <p:nvPr/>
        </p:nvSpPr>
        <p:spPr>
          <a:xfrm>
            <a:off x="3120529" y="1618751"/>
            <a:ext cx="1762621" cy="57765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receive</a:t>
            </a:r>
            <a:endParaRPr lang="en-US" dirty="0"/>
          </a:p>
        </p:txBody>
      </p:sp>
      <p:sp>
        <p:nvSpPr>
          <p:cNvPr id="21" name="Flowchart: Decision 20"/>
          <p:cNvSpPr/>
          <p:nvPr/>
        </p:nvSpPr>
        <p:spPr>
          <a:xfrm>
            <a:off x="9064625" y="6146799"/>
            <a:ext cx="1273176" cy="55880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Is from</a:t>
            </a:r>
            <a:endParaRPr lang="en-US" dirty="0"/>
          </a:p>
        </p:txBody>
      </p:sp>
      <p:sp>
        <p:nvSpPr>
          <p:cNvPr id="22" name="Flowchart: Decision 21"/>
          <p:cNvSpPr/>
          <p:nvPr/>
        </p:nvSpPr>
        <p:spPr>
          <a:xfrm>
            <a:off x="4849414" y="784726"/>
            <a:ext cx="2197893" cy="49053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generates</a:t>
            </a:r>
            <a:endParaRPr lang="en-US" dirty="0"/>
          </a:p>
        </p:txBody>
      </p:sp>
      <p:sp>
        <p:nvSpPr>
          <p:cNvPr id="23" name="Flowchart: Decision 22"/>
          <p:cNvSpPr/>
          <p:nvPr/>
        </p:nvSpPr>
        <p:spPr>
          <a:xfrm>
            <a:off x="7086600" y="1618751"/>
            <a:ext cx="1263650" cy="61198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24" name="Flowchart: Decision 23"/>
          <p:cNvSpPr/>
          <p:nvPr/>
        </p:nvSpPr>
        <p:spPr>
          <a:xfrm>
            <a:off x="4924600" y="4274925"/>
            <a:ext cx="2073159" cy="46696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manages</a:t>
            </a:r>
            <a:endParaRPr lang="en-US" dirty="0"/>
          </a:p>
        </p:txBody>
      </p:sp>
      <p:sp>
        <p:nvSpPr>
          <p:cNvPr id="25" name="Flowchart: Decision 24"/>
          <p:cNvSpPr/>
          <p:nvPr/>
        </p:nvSpPr>
        <p:spPr>
          <a:xfrm>
            <a:off x="4999113" y="2507852"/>
            <a:ext cx="1920724" cy="58658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receives</a:t>
            </a:r>
            <a:endParaRPr lang="en-US" dirty="0"/>
          </a:p>
        </p:txBody>
      </p:sp>
      <p:sp>
        <p:nvSpPr>
          <p:cNvPr id="26" name="Flowchart: Decision 25"/>
          <p:cNvSpPr/>
          <p:nvPr/>
        </p:nvSpPr>
        <p:spPr>
          <a:xfrm>
            <a:off x="1707357" y="6073774"/>
            <a:ext cx="1155700" cy="663575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has a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765573" y="4609716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V. Id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-123934" y="4760222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D. Id</a:t>
            </a:r>
            <a:endParaRPr lang="en-US" dirty="0"/>
          </a:p>
        </p:txBody>
      </p:sp>
      <p:cxnSp>
        <p:nvCxnSpPr>
          <p:cNvPr id="36" name="Straight Connector 35"/>
          <p:cNvCxnSpPr>
            <a:stCxn id="20" idx="2"/>
          </p:cNvCxnSpPr>
          <p:nvPr/>
        </p:nvCxnSpPr>
        <p:spPr>
          <a:xfrm>
            <a:off x="4001840" y="2196406"/>
            <a:ext cx="24431" cy="39249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6" idx="1"/>
            <a:endCxn id="9" idx="3"/>
          </p:cNvCxnSpPr>
          <p:nvPr/>
        </p:nvCxnSpPr>
        <p:spPr>
          <a:xfrm flipH="1">
            <a:off x="996950" y="6405562"/>
            <a:ext cx="710407" cy="202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6" idx="3"/>
            <a:endCxn id="5" idx="1"/>
          </p:cNvCxnSpPr>
          <p:nvPr/>
        </p:nvCxnSpPr>
        <p:spPr>
          <a:xfrm>
            <a:off x="2863057" y="6405562"/>
            <a:ext cx="864393" cy="79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" idx="3"/>
            <a:endCxn id="4" idx="1"/>
          </p:cNvCxnSpPr>
          <p:nvPr/>
        </p:nvCxnSpPr>
        <p:spPr>
          <a:xfrm>
            <a:off x="4819650" y="6413500"/>
            <a:ext cx="878682" cy="12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" idx="3"/>
            <a:endCxn id="6" idx="1"/>
          </p:cNvCxnSpPr>
          <p:nvPr/>
        </p:nvCxnSpPr>
        <p:spPr>
          <a:xfrm>
            <a:off x="6262689" y="6426199"/>
            <a:ext cx="906461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" idx="3"/>
            <a:endCxn id="21" idx="1"/>
          </p:cNvCxnSpPr>
          <p:nvPr/>
        </p:nvCxnSpPr>
        <p:spPr>
          <a:xfrm>
            <a:off x="8267700" y="6426200"/>
            <a:ext cx="7969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1" idx="3"/>
            <a:endCxn id="10" idx="1"/>
          </p:cNvCxnSpPr>
          <p:nvPr/>
        </p:nvCxnSpPr>
        <p:spPr>
          <a:xfrm>
            <a:off x="10337801" y="6426200"/>
            <a:ext cx="679449" cy="43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0" idx="3"/>
            <a:endCxn id="8" idx="1"/>
          </p:cNvCxnSpPr>
          <p:nvPr/>
        </p:nvCxnSpPr>
        <p:spPr>
          <a:xfrm>
            <a:off x="4883150" y="1907579"/>
            <a:ext cx="5842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3" idx="2"/>
            <a:endCxn id="6" idx="0"/>
          </p:cNvCxnSpPr>
          <p:nvPr/>
        </p:nvCxnSpPr>
        <p:spPr>
          <a:xfrm>
            <a:off x="7718425" y="2230736"/>
            <a:ext cx="0" cy="3916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3" idx="1"/>
            <a:endCxn id="8" idx="3"/>
          </p:cNvCxnSpPr>
          <p:nvPr/>
        </p:nvCxnSpPr>
        <p:spPr>
          <a:xfrm flipH="1" flipV="1">
            <a:off x="6429376" y="1907580"/>
            <a:ext cx="657224" cy="17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22" idx="0"/>
            <a:endCxn id="12" idx="2"/>
          </p:cNvCxnSpPr>
          <p:nvPr/>
        </p:nvCxnSpPr>
        <p:spPr>
          <a:xfrm flipV="1">
            <a:off x="5948361" y="557974"/>
            <a:ext cx="1" cy="226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22" idx="2"/>
            <a:endCxn id="8" idx="0"/>
          </p:cNvCxnSpPr>
          <p:nvPr/>
        </p:nvCxnSpPr>
        <p:spPr>
          <a:xfrm>
            <a:off x="5948361" y="1275261"/>
            <a:ext cx="2" cy="3778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25" idx="2"/>
            <a:endCxn id="7" idx="0"/>
          </p:cNvCxnSpPr>
          <p:nvPr/>
        </p:nvCxnSpPr>
        <p:spPr>
          <a:xfrm>
            <a:off x="5959475" y="3094433"/>
            <a:ext cx="0" cy="330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25" idx="0"/>
            <a:endCxn id="8" idx="2"/>
          </p:cNvCxnSpPr>
          <p:nvPr/>
        </p:nvCxnSpPr>
        <p:spPr>
          <a:xfrm flipH="1" flipV="1">
            <a:off x="5948363" y="2162078"/>
            <a:ext cx="11112" cy="345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2" idx="0"/>
            <a:endCxn id="24" idx="2"/>
          </p:cNvCxnSpPr>
          <p:nvPr/>
        </p:nvCxnSpPr>
        <p:spPr>
          <a:xfrm flipH="1" flipV="1">
            <a:off x="5961180" y="4741890"/>
            <a:ext cx="14568" cy="4792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24" idx="0"/>
            <a:endCxn id="7" idx="2"/>
          </p:cNvCxnSpPr>
          <p:nvPr/>
        </p:nvCxnSpPr>
        <p:spPr>
          <a:xfrm flipH="1" flipV="1">
            <a:off x="5959475" y="3942954"/>
            <a:ext cx="1705" cy="331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2" idx="2"/>
            <a:endCxn id="4" idx="0"/>
          </p:cNvCxnSpPr>
          <p:nvPr/>
        </p:nvCxnSpPr>
        <p:spPr>
          <a:xfrm>
            <a:off x="5975748" y="5752601"/>
            <a:ext cx="4762" cy="3560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2880956" y="4672686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D. Id</a:t>
            </a:r>
            <a:endParaRPr lang="en-US" u="sng" dirty="0"/>
          </a:p>
        </p:txBody>
      </p:sp>
      <p:sp>
        <p:nvSpPr>
          <p:cNvPr id="156" name="Oval 155"/>
          <p:cNvSpPr/>
          <p:nvPr/>
        </p:nvSpPr>
        <p:spPr>
          <a:xfrm>
            <a:off x="7783967" y="4424792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U. Id</a:t>
            </a:r>
            <a:endParaRPr lang="en-US" u="sng" dirty="0"/>
          </a:p>
        </p:txBody>
      </p:sp>
      <p:sp>
        <p:nvSpPr>
          <p:cNvPr id="161" name="Oval 160"/>
          <p:cNvSpPr/>
          <p:nvPr/>
        </p:nvSpPr>
        <p:spPr>
          <a:xfrm>
            <a:off x="11392988" y="5378897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U. Id</a:t>
            </a:r>
            <a:endParaRPr lang="en-US" u="sng" dirty="0"/>
          </a:p>
        </p:txBody>
      </p:sp>
      <p:sp>
        <p:nvSpPr>
          <p:cNvPr id="193" name="Oval 192"/>
          <p:cNvSpPr/>
          <p:nvPr/>
        </p:nvSpPr>
        <p:spPr>
          <a:xfrm>
            <a:off x="11181853" y="2540885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dirty="0" smtClean="0"/>
              <a:t>. Id</a:t>
            </a:r>
            <a:endParaRPr lang="en-US" dirty="0"/>
          </a:p>
        </p:txBody>
      </p:sp>
      <p:sp>
        <p:nvSpPr>
          <p:cNvPr id="213" name="Oval 212"/>
          <p:cNvSpPr/>
          <p:nvPr/>
        </p:nvSpPr>
        <p:spPr>
          <a:xfrm>
            <a:off x="6280547" y="4968732"/>
            <a:ext cx="1104108" cy="2318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214" name="Oval 213"/>
          <p:cNvSpPr/>
          <p:nvPr/>
        </p:nvSpPr>
        <p:spPr>
          <a:xfrm>
            <a:off x="4347164" y="4931677"/>
            <a:ext cx="1339855" cy="2651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 No</a:t>
            </a:r>
            <a:endParaRPr lang="en-US" dirty="0"/>
          </a:p>
        </p:txBody>
      </p:sp>
      <p:cxnSp>
        <p:nvCxnSpPr>
          <p:cNvPr id="216" name="Straight Connector 215"/>
          <p:cNvCxnSpPr>
            <a:stCxn id="213" idx="4"/>
            <a:endCxn id="2" idx="3"/>
          </p:cNvCxnSpPr>
          <p:nvPr/>
        </p:nvCxnSpPr>
        <p:spPr>
          <a:xfrm flipH="1">
            <a:off x="6451998" y="5200600"/>
            <a:ext cx="380603" cy="2862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214" idx="4"/>
            <a:endCxn id="2" idx="1"/>
          </p:cNvCxnSpPr>
          <p:nvPr/>
        </p:nvCxnSpPr>
        <p:spPr>
          <a:xfrm>
            <a:off x="5017092" y="5196783"/>
            <a:ext cx="482406" cy="290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Rectangle 223"/>
          <p:cNvSpPr/>
          <p:nvPr/>
        </p:nvSpPr>
        <p:spPr>
          <a:xfrm>
            <a:off x="79174" y="6146800"/>
            <a:ext cx="886621" cy="558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Vehicle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11075193" y="3791037"/>
            <a:ext cx="989807" cy="4716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Trip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4" name="Rectangle 233"/>
          <p:cNvSpPr/>
          <p:nvPr/>
        </p:nvSpPr>
        <p:spPr>
          <a:xfrm>
            <a:off x="11075193" y="6184898"/>
            <a:ext cx="1002507" cy="5588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5456037" y="122210"/>
            <a:ext cx="984648" cy="3925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Bill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5" name="Oval 244"/>
          <p:cNvSpPr/>
          <p:nvPr/>
        </p:nvSpPr>
        <p:spPr>
          <a:xfrm>
            <a:off x="7389812" y="712346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B. Id</a:t>
            </a:r>
            <a:endParaRPr lang="en-US" u="sng" dirty="0"/>
          </a:p>
        </p:txBody>
      </p:sp>
      <p:cxnSp>
        <p:nvCxnSpPr>
          <p:cNvPr id="247" name="Straight Connector 246"/>
          <p:cNvCxnSpPr>
            <a:endCxn id="245" idx="4"/>
          </p:cNvCxnSpPr>
          <p:nvPr/>
        </p:nvCxnSpPr>
        <p:spPr>
          <a:xfrm flipV="1">
            <a:off x="6440685" y="999484"/>
            <a:ext cx="1429346" cy="6519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V="1">
            <a:off x="8249048" y="5064230"/>
            <a:ext cx="1576486" cy="1099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>
            <a:endCxn id="11" idx="1"/>
          </p:cNvCxnSpPr>
          <p:nvPr/>
        </p:nvCxnSpPr>
        <p:spPr>
          <a:xfrm flipV="1">
            <a:off x="10477500" y="4040187"/>
            <a:ext cx="539750" cy="6883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8" name="Oval 297"/>
          <p:cNvSpPr/>
          <p:nvPr/>
        </p:nvSpPr>
        <p:spPr>
          <a:xfrm>
            <a:off x="4014055" y="448462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B. Id</a:t>
            </a:r>
            <a:endParaRPr lang="en-US" dirty="0"/>
          </a:p>
        </p:txBody>
      </p:sp>
      <p:sp>
        <p:nvSpPr>
          <p:cNvPr id="300" name="Oval 299"/>
          <p:cNvSpPr/>
          <p:nvPr/>
        </p:nvSpPr>
        <p:spPr>
          <a:xfrm>
            <a:off x="3774126" y="49711"/>
            <a:ext cx="1382316" cy="2264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Amount</a:t>
            </a:r>
            <a:endParaRPr lang="en-US" dirty="0"/>
          </a:p>
        </p:txBody>
      </p:sp>
      <p:sp>
        <p:nvSpPr>
          <p:cNvPr id="310" name="TextBox 309"/>
          <p:cNvSpPr txBox="1"/>
          <p:nvPr/>
        </p:nvSpPr>
        <p:spPr>
          <a:xfrm>
            <a:off x="1051807" y="6398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12" name="TextBox 311"/>
          <p:cNvSpPr txBox="1"/>
          <p:nvPr/>
        </p:nvSpPr>
        <p:spPr>
          <a:xfrm>
            <a:off x="3225752" y="63743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5168671" y="19060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15" name="TextBox 314"/>
          <p:cNvSpPr txBox="1"/>
          <p:nvPr/>
        </p:nvSpPr>
        <p:spPr>
          <a:xfrm>
            <a:off x="4049654" y="5753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16" name="TextBox 315"/>
          <p:cNvSpPr txBox="1"/>
          <p:nvPr/>
        </p:nvSpPr>
        <p:spPr>
          <a:xfrm>
            <a:off x="6489552" y="1897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17" name="TextBox 316"/>
          <p:cNvSpPr txBox="1"/>
          <p:nvPr/>
        </p:nvSpPr>
        <p:spPr>
          <a:xfrm>
            <a:off x="7435292" y="58208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18" name="TextBox 317"/>
          <p:cNvSpPr txBox="1"/>
          <p:nvPr/>
        </p:nvSpPr>
        <p:spPr>
          <a:xfrm>
            <a:off x="8303783" y="6454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19" name="TextBox 318"/>
          <p:cNvSpPr txBox="1"/>
          <p:nvPr/>
        </p:nvSpPr>
        <p:spPr>
          <a:xfrm>
            <a:off x="10741757" y="6454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20" name="TextBox 319"/>
          <p:cNvSpPr txBox="1"/>
          <p:nvPr/>
        </p:nvSpPr>
        <p:spPr>
          <a:xfrm>
            <a:off x="8368432" y="59764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10773507" y="4257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6130865" y="12494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23" name="TextBox 322"/>
          <p:cNvSpPr txBox="1"/>
          <p:nvPr/>
        </p:nvSpPr>
        <p:spPr>
          <a:xfrm>
            <a:off x="6217842" y="5274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24" name="TextBox 323"/>
          <p:cNvSpPr txBox="1"/>
          <p:nvPr/>
        </p:nvSpPr>
        <p:spPr>
          <a:xfrm>
            <a:off x="5687019" y="30651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25" name="TextBox 324"/>
          <p:cNvSpPr txBox="1"/>
          <p:nvPr/>
        </p:nvSpPr>
        <p:spPr>
          <a:xfrm>
            <a:off x="5634743" y="213852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</a:t>
            </a:r>
            <a:endParaRPr lang="en-US" b="1" dirty="0"/>
          </a:p>
        </p:txBody>
      </p:sp>
      <p:sp>
        <p:nvSpPr>
          <p:cNvPr id="326" name="TextBox 325"/>
          <p:cNvSpPr txBox="1"/>
          <p:nvPr/>
        </p:nvSpPr>
        <p:spPr>
          <a:xfrm>
            <a:off x="5988814" y="391642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</a:t>
            </a:r>
            <a:endParaRPr lang="en-US" b="1" dirty="0"/>
          </a:p>
        </p:txBody>
      </p:sp>
      <p:sp>
        <p:nvSpPr>
          <p:cNvPr id="327" name="TextBox 326"/>
          <p:cNvSpPr txBox="1"/>
          <p:nvPr/>
        </p:nvSpPr>
        <p:spPr>
          <a:xfrm>
            <a:off x="5965783" y="479425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</a:t>
            </a:r>
            <a:endParaRPr lang="en-US" b="1" dirty="0"/>
          </a:p>
        </p:txBody>
      </p:sp>
      <p:sp>
        <p:nvSpPr>
          <p:cNvPr id="329" name="Oval 328"/>
          <p:cNvSpPr/>
          <p:nvPr/>
        </p:nvSpPr>
        <p:spPr>
          <a:xfrm>
            <a:off x="6704099" y="3541110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A. Id</a:t>
            </a:r>
            <a:endParaRPr lang="en-US" u="sng" dirty="0"/>
          </a:p>
        </p:txBody>
      </p:sp>
      <p:cxnSp>
        <p:nvCxnSpPr>
          <p:cNvPr id="331" name="Straight Connector 330"/>
          <p:cNvCxnSpPr>
            <a:stCxn id="329" idx="2"/>
            <a:endCxn id="7" idx="3"/>
          </p:cNvCxnSpPr>
          <p:nvPr/>
        </p:nvCxnSpPr>
        <p:spPr>
          <a:xfrm flipH="1" flipV="1">
            <a:off x="6429375" y="3683993"/>
            <a:ext cx="274724" cy="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3" name="Oval 332"/>
          <p:cNvSpPr/>
          <p:nvPr/>
        </p:nvSpPr>
        <p:spPr>
          <a:xfrm>
            <a:off x="8146254" y="1029077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A. Id</a:t>
            </a:r>
            <a:endParaRPr lang="en-US" dirty="0"/>
          </a:p>
        </p:txBody>
      </p:sp>
      <p:sp>
        <p:nvSpPr>
          <p:cNvPr id="337" name="Oval 336"/>
          <p:cNvSpPr/>
          <p:nvPr/>
        </p:nvSpPr>
        <p:spPr>
          <a:xfrm>
            <a:off x="6519528" y="3098051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B. Id</a:t>
            </a:r>
            <a:endParaRPr lang="en-US" dirty="0"/>
          </a:p>
        </p:txBody>
      </p:sp>
      <p:sp>
        <p:nvSpPr>
          <p:cNvPr id="341" name="Oval 340"/>
          <p:cNvSpPr/>
          <p:nvPr/>
        </p:nvSpPr>
        <p:spPr>
          <a:xfrm>
            <a:off x="4201957" y="5282874"/>
            <a:ext cx="960438" cy="2871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A. Id</a:t>
            </a:r>
            <a:endParaRPr lang="en-US" dirty="0"/>
          </a:p>
        </p:txBody>
      </p:sp>
      <p:cxnSp>
        <p:nvCxnSpPr>
          <p:cNvPr id="343" name="Straight Connector 342"/>
          <p:cNvCxnSpPr>
            <a:stCxn id="341" idx="6"/>
            <a:endCxn id="2" idx="1"/>
          </p:cNvCxnSpPr>
          <p:nvPr/>
        </p:nvCxnSpPr>
        <p:spPr>
          <a:xfrm>
            <a:off x="5162395" y="5426443"/>
            <a:ext cx="337103" cy="604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>
            <a:stCxn id="32" idx="4"/>
            <a:endCxn id="9" idx="0"/>
          </p:cNvCxnSpPr>
          <p:nvPr/>
        </p:nvCxnSpPr>
        <p:spPr>
          <a:xfrm>
            <a:off x="356285" y="5047360"/>
            <a:ext cx="160446" cy="10605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31" idx="4"/>
            <a:endCxn id="9" idx="0"/>
          </p:cNvCxnSpPr>
          <p:nvPr/>
        </p:nvCxnSpPr>
        <p:spPr>
          <a:xfrm flipH="1">
            <a:off x="516731" y="4896854"/>
            <a:ext cx="729061" cy="12110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-516732" y="5445332"/>
            <a:ext cx="1305720" cy="30726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V. Type</a:t>
            </a:r>
            <a:endParaRPr lang="en-US" dirty="0"/>
          </a:p>
        </p:txBody>
      </p:sp>
      <p:cxnSp>
        <p:nvCxnSpPr>
          <p:cNvPr id="249" name="Straight Connector 248"/>
          <p:cNvCxnSpPr>
            <a:stCxn id="136" idx="4"/>
            <a:endCxn id="9" idx="0"/>
          </p:cNvCxnSpPr>
          <p:nvPr/>
        </p:nvCxnSpPr>
        <p:spPr>
          <a:xfrm>
            <a:off x="136128" y="5752601"/>
            <a:ext cx="380603" cy="3553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274637" y="5102273"/>
            <a:ext cx="1382316" cy="32295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V. Name</a:t>
            </a:r>
            <a:endParaRPr lang="en-US" dirty="0"/>
          </a:p>
        </p:txBody>
      </p:sp>
      <p:cxnSp>
        <p:nvCxnSpPr>
          <p:cNvPr id="37" name="Straight Connector 36"/>
          <p:cNvCxnSpPr>
            <a:stCxn id="337" idx="4"/>
            <a:endCxn id="7" idx="3"/>
          </p:cNvCxnSpPr>
          <p:nvPr/>
        </p:nvCxnSpPr>
        <p:spPr>
          <a:xfrm flipH="1">
            <a:off x="6429375" y="3385189"/>
            <a:ext cx="570372" cy="2988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142" idx="4"/>
          </p:cNvCxnSpPr>
          <p:nvPr/>
        </p:nvCxnSpPr>
        <p:spPr>
          <a:xfrm>
            <a:off x="3361175" y="4959824"/>
            <a:ext cx="385699" cy="11480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Oval 172"/>
          <p:cNvSpPr/>
          <p:nvPr/>
        </p:nvSpPr>
        <p:spPr>
          <a:xfrm>
            <a:off x="2615011" y="5132505"/>
            <a:ext cx="1104108" cy="2318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cxnSp>
        <p:nvCxnSpPr>
          <p:cNvPr id="262" name="Straight Connector 261"/>
          <p:cNvCxnSpPr>
            <a:stCxn id="173" idx="4"/>
          </p:cNvCxnSpPr>
          <p:nvPr/>
        </p:nvCxnSpPr>
        <p:spPr>
          <a:xfrm>
            <a:off x="3167065" y="5364373"/>
            <a:ext cx="590989" cy="782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2620904" y="5540539"/>
            <a:ext cx="1355329" cy="3218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 No</a:t>
            </a:r>
            <a:endParaRPr lang="en-US" dirty="0"/>
          </a:p>
        </p:txBody>
      </p:sp>
      <p:cxnSp>
        <p:nvCxnSpPr>
          <p:cNvPr id="265" name="Straight Connector 264"/>
          <p:cNvCxnSpPr>
            <a:stCxn id="177" idx="4"/>
          </p:cNvCxnSpPr>
          <p:nvPr/>
        </p:nvCxnSpPr>
        <p:spPr>
          <a:xfrm>
            <a:off x="3298569" y="5862406"/>
            <a:ext cx="446209" cy="2841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>
            <a:stCxn id="300" idx="6"/>
            <a:endCxn id="12" idx="1"/>
          </p:cNvCxnSpPr>
          <p:nvPr/>
        </p:nvCxnSpPr>
        <p:spPr>
          <a:xfrm>
            <a:off x="5156442" y="162921"/>
            <a:ext cx="249787" cy="1623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98" idx="6"/>
            <a:endCxn id="12" idx="1"/>
          </p:cNvCxnSpPr>
          <p:nvPr/>
        </p:nvCxnSpPr>
        <p:spPr>
          <a:xfrm flipV="1">
            <a:off x="4974493" y="325285"/>
            <a:ext cx="431736" cy="2667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333" idx="4"/>
          </p:cNvCxnSpPr>
          <p:nvPr/>
        </p:nvCxnSpPr>
        <p:spPr>
          <a:xfrm flipH="1">
            <a:off x="6440685" y="1316215"/>
            <a:ext cx="2185788" cy="3473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93" idx="4"/>
            <a:endCxn id="11" idx="0"/>
          </p:cNvCxnSpPr>
          <p:nvPr/>
        </p:nvCxnSpPr>
        <p:spPr>
          <a:xfrm flipH="1">
            <a:off x="11563350" y="2828023"/>
            <a:ext cx="98722" cy="920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Oval 203"/>
          <p:cNvSpPr/>
          <p:nvPr/>
        </p:nvSpPr>
        <p:spPr>
          <a:xfrm>
            <a:off x="10053531" y="2899165"/>
            <a:ext cx="1339457" cy="2464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S. Point</a:t>
            </a:r>
            <a:endParaRPr lang="en-US" dirty="0"/>
          </a:p>
        </p:txBody>
      </p:sp>
      <p:cxnSp>
        <p:nvCxnSpPr>
          <p:cNvPr id="68" name="Straight Connector 67"/>
          <p:cNvCxnSpPr>
            <a:stCxn id="204" idx="4"/>
            <a:endCxn id="11" idx="0"/>
          </p:cNvCxnSpPr>
          <p:nvPr/>
        </p:nvCxnSpPr>
        <p:spPr>
          <a:xfrm>
            <a:off x="10723260" y="3145655"/>
            <a:ext cx="840090" cy="602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Oval 206"/>
          <p:cNvSpPr/>
          <p:nvPr/>
        </p:nvSpPr>
        <p:spPr>
          <a:xfrm>
            <a:off x="11083129" y="3145655"/>
            <a:ext cx="1355329" cy="3218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E. Point</a:t>
            </a:r>
            <a:endParaRPr lang="en-US" dirty="0"/>
          </a:p>
        </p:txBody>
      </p:sp>
      <p:cxnSp>
        <p:nvCxnSpPr>
          <p:cNvPr id="71" name="Straight Connector 70"/>
          <p:cNvCxnSpPr>
            <a:stCxn id="207" idx="4"/>
            <a:endCxn id="11" idx="0"/>
          </p:cNvCxnSpPr>
          <p:nvPr/>
        </p:nvCxnSpPr>
        <p:spPr>
          <a:xfrm flipH="1">
            <a:off x="11563350" y="3467522"/>
            <a:ext cx="197444" cy="280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61" idx="4"/>
            <a:endCxn id="10" idx="0"/>
          </p:cNvCxnSpPr>
          <p:nvPr/>
        </p:nvCxnSpPr>
        <p:spPr>
          <a:xfrm flipH="1">
            <a:off x="11563350" y="5666035"/>
            <a:ext cx="309857" cy="4807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Oval 216"/>
          <p:cNvSpPr/>
          <p:nvPr/>
        </p:nvSpPr>
        <p:spPr>
          <a:xfrm>
            <a:off x="10252867" y="5642277"/>
            <a:ext cx="1355329" cy="3218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L. Name</a:t>
            </a:r>
            <a:endParaRPr lang="en-US" dirty="0"/>
          </a:p>
        </p:txBody>
      </p:sp>
      <p:cxnSp>
        <p:nvCxnSpPr>
          <p:cNvPr id="81" name="Straight Connector 80"/>
          <p:cNvCxnSpPr>
            <a:stCxn id="217" idx="4"/>
            <a:endCxn id="10" idx="0"/>
          </p:cNvCxnSpPr>
          <p:nvPr/>
        </p:nvCxnSpPr>
        <p:spPr>
          <a:xfrm>
            <a:off x="10930532" y="5964144"/>
            <a:ext cx="632818" cy="1826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>
            <a:stCxn id="156" idx="4"/>
            <a:endCxn id="6" idx="0"/>
          </p:cNvCxnSpPr>
          <p:nvPr/>
        </p:nvCxnSpPr>
        <p:spPr>
          <a:xfrm flipH="1">
            <a:off x="7718425" y="4711930"/>
            <a:ext cx="545761" cy="1434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1" name="Oval 290"/>
          <p:cNvSpPr/>
          <p:nvPr/>
        </p:nvSpPr>
        <p:spPr>
          <a:xfrm>
            <a:off x="7732120" y="4874916"/>
            <a:ext cx="1355329" cy="32186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Mob No</a:t>
            </a:r>
            <a:endParaRPr lang="en-US" dirty="0"/>
          </a:p>
        </p:txBody>
      </p:sp>
      <p:cxnSp>
        <p:nvCxnSpPr>
          <p:cNvPr id="293" name="Straight Connector 292"/>
          <p:cNvCxnSpPr>
            <a:stCxn id="291" idx="4"/>
            <a:endCxn id="6" idx="0"/>
          </p:cNvCxnSpPr>
          <p:nvPr/>
        </p:nvCxnSpPr>
        <p:spPr>
          <a:xfrm flipH="1">
            <a:off x="7718425" y="5196783"/>
            <a:ext cx="691360" cy="950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6" name="Oval 295"/>
          <p:cNvSpPr/>
          <p:nvPr/>
        </p:nvSpPr>
        <p:spPr>
          <a:xfrm>
            <a:off x="7754439" y="5363131"/>
            <a:ext cx="1104108" cy="2318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</a:t>
            </a:r>
            <a:endParaRPr lang="en-US" dirty="0"/>
          </a:p>
        </p:txBody>
      </p:sp>
      <p:cxnSp>
        <p:nvCxnSpPr>
          <p:cNvPr id="299" name="Straight Connector 298"/>
          <p:cNvCxnSpPr>
            <a:stCxn id="296" idx="4"/>
            <a:endCxn id="6" idx="0"/>
          </p:cNvCxnSpPr>
          <p:nvPr/>
        </p:nvCxnSpPr>
        <p:spPr>
          <a:xfrm flipH="1">
            <a:off x="7718425" y="5594999"/>
            <a:ext cx="588068" cy="551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56127" y="2662728"/>
            <a:ext cx="2136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/>
              <a:t>ER Diagram</a:t>
            </a: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48990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075"/>
            <a:ext cx="12192000" cy="468956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169229" y="5225505"/>
            <a:ext cx="3853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/>
              <a:t>Context Level DFD</a:t>
            </a:r>
            <a:endParaRPr lang="en-US" sz="3600" b="1" u="sng" dirty="0"/>
          </a:p>
        </p:txBody>
      </p:sp>
      <p:sp>
        <p:nvSpPr>
          <p:cNvPr id="50" name="Oval 49"/>
          <p:cNvSpPr/>
          <p:nvPr/>
        </p:nvSpPr>
        <p:spPr>
          <a:xfrm>
            <a:off x="1097280" y="431075"/>
            <a:ext cx="274320" cy="2220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0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sh" id="{789EC3FE-34FD-429C-9918-760025E6C145}" vid="{B8BE45C0-8141-4D58-8C71-A009BC26FBBB}"/>
    </a:ext>
  </a:extLst>
</a:theme>
</file>

<file path=ppt/theme/theme4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ppt/theme/theme5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ppt/theme/theme6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 Boardroom" id="{FC33163D-4339-46B1-8EED-24C834239D99}" vid="{B8502691-933B-45FE-8764-BA278511EF27}"/>
    </a:ext>
  </a:extLst>
</a:theme>
</file>

<file path=ppt/theme/theme7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8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lestial" id="{C4BB2A3D-0E93-4C5F-B0D2-9D3FCE089CC5}" vid="{42E5908D-19A2-46FD-89FA-638B126129E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</TotalTime>
  <Words>435</Words>
  <Application>Microsoft Office PowerPoint</Application>
  <PresentationFormat>Custom</PresentationFormat>
  <Paragraphs>221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Crop</vt:lpstr>
      <vt:lpstr>Office Theme</vt:lpstr>
      <vt:lpstr>Mesh</vt:lpstr>
      <vt:lpstr>Circuit</vt:lpstr>
      <vt:lpstr>Integral</vt:lpstr>
      <vt:lpstr>Ion Boardroom</vt:lpstr>
      <vt:lpstr>Facet</vt:lpstr>
      <vt:lpstr>Celestial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</dc:creator>
  <cp:lastModifiedBy>Lenovo</cp:lastModifiedBy>
  <cp:revision>41</cp:revision>
  <dcterms:created xsi:type="dcterms:W3CDTF">2021-06-04T15:17:40Z</dcterms:created>
  <dcterms:modified xsi:type="dcterms:W3CDTF">2022-05-18T18:44:11Z</dcterms:modified>
</cp:coreProperties>
</file>